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Proxima Nova"/>
      <p:regular r:id="rId79"/>
      <p:bold r:id="rId80"/>
      <p:italic r:id="rId81"/>
      <p:boldItalic r:id="rId82"/>
    </p:embeddedFont>
    <p:embeddedFont>
      <p:font typeface="Tahoma"/>
      <p:regular r:id="rId83"/>
      <p:bold r:id="rId84"/>
    </p:embeddedFont>
    <p:embeddedFont>
      <p:font typeface="Proxima Nova Extrabold"/>
      <p:bold r:id="rId85"/>
    </p:embeddedFont>
    <p:embeddedFont>
      <p:font typeface="Nunito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0" roundtripDataSignature="AMtx7mjjOvsLTnoDFG+2lDfyFnJfUrzc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350CF5-2D50-49E6-BCFD-72D40E43E6E6}">
  <a:tblStyle styleId="{62350CF5-2D50-49E6-BCFD-72D40E43E6E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Tahoma-bold.fntdata"/><Relationship Id="rId83" Type="http://schemas.openxmlformats.org/officeDocument/2006/relationships/font" Target="fonts/Tahoma-regular.fntdata"/><Relationship Id="rId42" Type="http://schemas.openxmlformats.org/officeDocument/2006/relationships/slide" Target="slides/slide37.xml"/><Relationship Id="rId86" Type="http://schemas.openxmlformats.org/officeDocument/2006/relationships/font" Target="fonts/NunitoSans-regular.fntdata"/><Relationship Id="rId41" Type="http://schemas.openxmlformats.org/officeDocument/2006/relationships/slide" Target="slides/slide36.xml"/><Relationship Id="rId85" Type="http://schemas.openxmlformats.org/officeDocument/2006/relationships/font" Target="fonts/ProximaNovaExtrabold-bold.fntdata"/><Relationship Id="rId44" Type="http://schemas.openxmlformats.org/officeDocument/2006/relationships/slide" Target="slides/slide39.xml"/><Relationship Id="rId88" Type="http://schemas.openxmlformats.org/officeDocument/2006/relationships/font" Target="fonts/NunitoSans-italic.fntdata"/><Relationship Id="rId43" Type="http://schemas.openxmlformats.org/officeDocument/2006/relationships/slide" Target="slides/slide38.xml"/><Relationship Id="rId87" Type="http://schemas.openxmlformats.org/officeDocument/2006/relationships/font" Target="fonts/NunitoSans-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NunitoSans-boldItalic.fntdata"/><Relationship Id="rId80" Type="http://schemas.openxmlformats.org/officeDocument/2006/relationships/font" Target="fonts/ProximaNova-bold.fntdata"/><Relationship Id="rId82" Type="http://schemas.openxmlformats.org/officeDocument/2006/relationships/font" Target="fonts/ProximaNova-boldItalic.fntdata"/><Relationship Id="rId81"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ProximaNova-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customschemas.google.com/relationships/presentationmetadata" Target="meta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22cbc717d7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22cbc717d7_6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22cbc717d7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122cbc717d7_6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20b30841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120b308415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20b30841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120b308415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22cbc717d7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122cbc717d7_6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3.png"/><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0.png"/><Relationship Id="rId4"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2.png"/><Relationship Id="rId4"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3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Color 02">
  <p:cSld name="CUSTOM_5_1_1_1">
    <p:bg>
      <p:bgPr>
        <a:solidFill>
          <a:schemeClr val="accent1"/>
        </a:solidFill>
      </p:bgPr>
    </p:bg>
    <p:spTree>
      <p:nvGrpSpPr>
        <p:cNvPr id="17" name="Shape 17"/>
        <p:cNvGrpSpPr/>
        <p:nvPr/>
      </p:nvGrpSpPr>
      <p:grpSpPr>
        <a:xfrm>
          <a:off x="0" y="0"/>
          <a:ext cx="0" cy="0"/>
          <a:chOff x="0" y="0"/>
          <a:chExt cx="0" cy="0"/>
        </a:xfrm>
      </p:grpSpPr>
      <p:pic>
        <p:nvPicPr>
          <p:cNvPr id="18" name="Google Shape;18;g120c3ab80e9_0_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9" name="Google Shape;19;g120c3ab80e9_0_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 name="Google Shape;20;g120c3ab80e9_0_12"/>
          <p:cNvSpPr txBox="1"/>
          <p:nvPr>
            <p:ph type="title"/>
          </p:nvPr>
        </p:nvSpPr>
        <p:spPr>
          <a:xfrm>
            <a:off x="898325" y="982375"/>
            <a:ext cx="7496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9pPr>
          </a:lstStyle>
          <a:p/>
        </p:txBody>
      </p:sp>
      <p:pic>
        <p:nvPicPr>
          <p:cNvPr id="21" name="Google Shape;21;g120c3ab80e9_0_12"/>
          <p:cNvPicPr preferRelativeResize="0"/>
          <p:nvPr/>
        </p:nvPicPr>
        <p:blipFill rotWithShape="1">
          <a:blip r:embed="rId4">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2">
    <p:bg>
      <p:bgPr>
        <a:noFill/>
      </p:bgPr>
    </p:bg>
    <p:spTree>
      <p:nvGrpSpPr>
        <p:cNvPr id="79" name="Shape 79"/>
        <p:cNvGrpSpPr/>
        <p:nvPr/>
      </p:nvGrpSpPr>
      <p:grpSpPr>
        <a:xfrm>
          <a:off x="0" y="0"/>
          <a:ext cx="0" cy="0"/>
          <a:chOff x="0" y="0"/>
          <a:chExt cx="0" cy="0"/>
        </a:xfrm>
      </p:grpSpPr>
      <p:sp>
        <p:nvSpPr>
          <p:cNvPr id="80" name="Google Shape;80;g120c3ab80e9_0_74"/>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 name="Google Shape;81;g120c3ab80e9_0_74"/>
          <p:cNvPicPr preferRelativeResize="0"/>
          <p:nvPr/>
        </p:nvPicPr>
        <p:blipFill rotWithShape="1">
          <a:blip r:embed="rId2">
            <a:alphaModFix amt="20000"/>
          </a:blip>
          <a:srcRect b="607" l="28008" r="25378" t="36101"/>
          <a:stretch/>
        </p:blipFill>
        <p:spPr>
          <a:xfrm>
            <a:off x="309650" y="974725"/>
            <a:ext cx="4262352" cy="3255274"/>
          </a:xfrm>
          <a:prstGeom prst="rect">
            <a:avLst/>
          </a:prstGeom>
          <a:noFill/>
          <a:ln>
            <a:noFill/>
          </a:ln>
        </p:spPr>
      </p:pic>
      <p:pic>
        <p:nvPicPr>
          <p:cNvPr id="82" name="Google Shape;82;g120c3ab80e9_0_74"/>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83" name="Google Shape;83;g120c3ab80e9_0_74"/>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84" name="Google Shape;84;g120c3ab80e9_0_74"/>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85" name="Google Shape;85;g120c3ab80e9_0_74"/>
          <p:cNvSpPr/>
          <p:nvPr/>
        </p:nvSpPr>
        <p:spPr>
          <a:xfrm>
            <a:off x="315275" y="4237675"/>
            <a:ext cx="4250700" cy="894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120c3ab80e9_0_74"/>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87" name="Google Shape;87;g120c3ab80e9_0_7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Headline Slide and image">
  <p:cSld name="CUSTOM_10">
    <p:spTree>
      <p:nvGrpSpPr>
        <p:cNvPr id="88" name="Shape 88"/>
        <p:cNvGrpSpPr/>
        <p:nvPr/>
      </p:nvGrpSpPr>
      <p:grpSpPr>
        <a:xfrm>
          <a:off x="0" y="0"/>
          <a:ext cx="0" cy="0"/>
          <a:chOff x="0" y="0"/>
          <a:chExt cx="0" cy="0"/>
        </a:xfrm>
      </p:grpSpPr>
      <p:sp>
        <p:nvSpPr>
          <p:cNvPr id="89" name="Google Shape;89;g120c3ab80e9_0_8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9pPr>
          </a:lstStyle>
          <a:p/>
        </p:txBody>
      </p:sp>
      <p:sp>
        <p:nvSpPr>
          <p:cNvPr id="90" name="Google Shape;90;g120c3ab80e9_0_83"/>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
        <p:nvSpPr>
          <p:cNvPr id="91" name="Google Shape;91;g120c3ab80e9_0_83"/>
          <p:cNvSpPr/>
          <p:nvPr>
            <p:ph idx="2" type="pic"/>
          </p:nvPr>
        </p:nvSpPr>
        <p:spPr>
          <a:xfrm>
            <a:off x="3743000" y="844225"/>
            <a:ext cx="5413500" cy="3759000"/>
          </a:xfrm>
          <a:prstGeom prst="rect">
            <a:avLst/>
          </a:prstGeom>
          <a:noFill/>
          <a:ln>
            <a:noFill/>
          </a:ln>
        </p:spPr>
      </p:sp>
      <p:sp>
        <p:nvSpPr>
          <p:cNvPr id="92" name="Google Shape;92;g120c3ab80e9_0_83"/>
          <p:cNvSpPr txBox="1"/>
          <p:nvPr>
            <p:ph idx="3" type="body"/>
          </p:nvPr>
        </p:nvSpPr>
        <p:spPr>
          <a:xfrm>
            <a:off x="419100" y="844225"/>
            <a:ext cx="31566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
  <p:cSld name="CUSTOM_1_1_2_1">
    <p:bg>
      <p:bgPr>
        <a:noFill/>
      </p:bgPr>
    </p:bg>
    <p:spTree>
      <p:nvGrpSpPr>
        <p:cNvPr id="93" name="Shape 93"/>
        <p:cNvGrpSpPr/>
        <p:nvPr/>
      </p:nvGrpSpPr>
      <p:grpSpPr>
        <a:xfrm>
          <a:off x="0" y="0"/>
          <a:ext cx="0" cy="0"/>
          <a:chOff x="0" y="0"/>
          <a:chExt cx="0" cy="0"/>
        </a:xfrm>
      </p:grpSpPr>
      <p:pic>
        <p:nvPicPr>
          <p:cNvPr id="94" name="Google Shape;94;g120c3ab80e9_0_88"/>
          <p:cNvPicPr preferRelativeResize="0"/>
          <p:nvPr/>
        </p:nvPicPr>
        <p:blipFill rotWithShape="1">
          <a:blip r:embed="rId2">
            <a:alphaModFix/>
          </a:blip>
          <a:srcRect b="0" l="0" r="0" t="0"/>
          <a:stretch/>
        </p:blipFill>
        <p:spPr>
          <a:xfrm>
            <a:off x="0" y="0"/>
            <a:ext cx="9144000" cy="5143481"/>
          </a:xfrm>
          <a:prstGeom prst="rect">
            <a:avLst/>
          </a:prstGeom>
          <a:noFill/>
          <a:ln>
            <a:noFill/>
          </a:ln>
        </p:spPr>
      </p:pic>
      <p:sp>
        <p:nvSpPr>
          <p:cNvPr id="95" name="Google Shape;95;g120c3ab80e9_0_8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pic>
        <p:nvPicPr>
          <p:cNvPr id="96" name="Google Shape;96;g120c3ab80e9_0_88"/>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97" name="Google Shape;97;g120c3ab80e9_0_88"/>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sp>
        <p:nvSpPr>
          <p:cNvPr id="98" name="Google Shape;98;g120c3ab80e9_0_88"/>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lack">
  <p:cSld name="CUSTOM_5">
    <p:bg>
      <p:bgPr>
        <a:solidFill>
          <a:schemeClr val="dk1"/>
        </a:solidFill>
      </p:bgPr>
    </p:bg>
    <p:spTree>
      <p:nvGrpSpPr>
        <p:cNvPr id="99" name="Shape 99"/>
        <p:cNvGrpSpPr/>
        <p:nvPr/>
      </p:nvGrpSpPr>
      <p:grpSpPr>
        <a:xfrm>
          <a:off x="0" y="0"/>
          <a:ext cx="0" cy="0"/>
          <a:chOff x="0" y="0"/>
          <a:chExt cx="0" cy="0"/>
        </a:xfrm>
      </p:grpSpPr>
      <p:sp>
        <p:nvSpPr>
          <p:cNvPr id="100" name="Google Shape;100;g120c3ab80e9_0_94"/>
          <p:cNvSpPr txBox="1"/>
          <p:nvPr>
            <p:ph type="title"/>
          </p:nvPr>
        </p:nvSpPr>
        <p:spPr>
          <a:xfrm>
            <a:off x="309150" y="982375"/>
            <a:ext cx="84375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101" name="Google Shape;101;g120c3ab80e9_0_9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102" name="Google Shape;102;g120c3ab80e9_0_94"/>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ase Study Title Pattern">
  <p:cSld name="CUSTOM_6">
    <p:bg>
      <p:bgPr>
        <a:solidFill>
          <a:schemeClr val="lt2"/>
        </a:solidFill>
      </p:bgPr>
    </p:bg>
    <p:spTree>
      <p:nvGrpSpPr>
        <p:cNvPr id="103" name="Shape 103"/>
        <p:cNvGrpSpPr/>
        <p:nvPr/>
      </p:nvGrpSpPr>
      <p:grpSpPr>
        <a:xfrm>
          <a:off x="0" y="0"/>
          <a:ext cx="0" cy="0"/>
          <a:chOff x="0" y="0"/>
          <a:chExt cx="0" cy="0"/>
        </a:xfrm>
      </p:grpSpPr>
      <p:sp>
        <p:nvSpPr>
          <p:cNvPr id="104" name="Google Shape;104;g120c3ab80e9_0_98"/>
          <p:cNvSpPr/>
          <p:nvPr/>
        </p:nvSpPr>
        <p:spPr>
          <a:xfrm>
            <a:off x="0" y="-7275"/>
            <a:ext cx="9157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 name="Google Shape;105;g120c3ab80e9_0_98"/>
          <p:cNvPicPr preferRelativeResize="0"/>
          <p:nvPr/>
        </p:nvPicPr>
        <p:blipFill rotWithShape="1">
          <a:blip r:embed="rId2">
            <a:alphaModFix/>
          </a:blip>
          <a:srcRect b="0" l="0" r="0" t="0"/>
          <a:stretch/>
        </p:blipFill>
        <p:spPr>
          <a:xfrm>
            <a:off x="3498504" y="1109775"/>
            <a:ext cx="5645496" cy="3175600"/>
          </a:xfrm>
          <a:prstGeom prst="rect">
            <a:avLst/>
          </a:prstGeom>
          <a:noFill/>
          <a:ln>
            <a:noFill/>
          </a:ln>
        </p:spPr>
      </p:pic>
      <p:sp>
        <p:nvSpPr>
          <p:cNvPr id="106" name="Google Shape;106;g120c3ab80e9_0_9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sp>
        <p:nvSpPr>
          <p:cNvPr id="107" name="Google Shape;107;g120c3ab80e9_0_98"/>
          <p:cNvSpPr/>
          <p:nvPr/>
        </p:nvSpPr>
        <p:spPr>
          <a:xfrm>
            <a:off x="0" y="279571"/>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08" name="Google Shape;108;g120c3ab80e9_0_98"/>
          <p:cNvSpPr/>
          <p:nvPr/>
        </p:nvSpPr>
        <p:spPr>
          <a:xfrm>
            <a:off x="0" y="4864419"/>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09" name="Google Shape;109;g120c3ab80e9_0_98"/>
          <p:cNvPicPr preferRelativeResize="0"/>
          <p:nvPr/>
        </p:nvPicPr>
        <p:blipFill rotWithShape="1">
          <a:blip r:embed="rId3">
            <a:alphaModFix/>
          </a:blip>
          <a:srcRect b="0" l="0" r="0" t="0"/>
          <a:stretch/>
        </p:blipFill>
        <p:spPr>
          <a:xfrm>
            <a:off x="7664829" y="4796325"/>
            <a:ext cx="1031500" cy="121500"/>
          </a:xfrm>
          <a:prstGeom prst="rect">
            <a:avLst/>
          </a:prstGeom>
          <a:noFill/>
          <a:ln>
            <a:noFill/>
          </a:ln>
        </p:spPr>
      </p:pic>
      <p:sp>
        <p:nvSpPr>
          <p:cNvPr id="110" name="Google Shape;110;g120c3ab80e9_0_9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111" name="Google Shape;111;g120c3ab80e9_0_98"/>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1 Column Layout">
  <p:cSld name="CUSTOM_4_1">
    <p:spTree>
      <p:nvGrpSpPr>
        <p:cNvPr id="112" name="Shape 112"/>
        <p:cNvGrpSpPr/>
        <p:nvPr/>
      </p:nvGrpSpPr>
      <p:grpSpPr>
        <a:xfrm>
          <a:off x="0" y="0"/>
          <a:ext cx="0" cy="0"/>
          <a:chOff x="0" y="0"/>
          <a:chExt cx="0" cy="0"/>
        </a:xfrm>
      </p:grpSpPr>
      <p:sp>
        <p:nvSpPr>
          <p:cNvPr id="113" name="Google Shape;113;g120c3ab80e9_0_107"/>
          <p:cNvSpPr/>
          <p:nvPr/>
        </p:nvSpPr>
        <p:spPr>
          <a:xfrm>
            <a:off x="4572000" y="-7275"/>
            <a:ext cx="4585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120c3ab80e9_0_107"/>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04800" lvl="1" marL="9144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indent="-304800" lvl="8" marL="4114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p:txBody>
      </p:sp>
      <p:sp>
        <p:nvSpPr>
          <p:cNvPr id="115" name="Google Shape;115;g120c3ab80e9_0_10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116" name="Google Shape;116;g120c3ab80e9_0_107"/>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pic>
        <p:nvPicPr>
          <p:cNvPr id="117" name="Google Shape;117;g120c3ab80e9_0_107"/>
          <p:cNvPicPr preferRelativeResize="0"/>
          <p:nvPr/>
        </p:nvPicPr>
        <p:blipFill rotWithShape="1">
          <a:blip r:embed="rId2">
            <a:alphaModFix/>
          </a:blip>
          <a:srcRect b="0" l="0" r="0" t="0"/>
          <a:stretch/>
        </p:blipFill>
        <p:spPr>
          <a:xfrm>
            <a:off x="7664829" y="4796325"/>
            <a:ext cx="1031500" cy="121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ong Headline + Subheadline">
  <p:cSld name="TITLE_1">
    <p:spTree>
      <p:nvGrpSpPr>
        <p:cNvPr id="118" name="Shape 118"/>
        <p:cNvGrpSpPr/>
        <p:nvPr/>
      </p:nvGrpSpPr>
      <p:grpSpPr>
        <a:xfrm>
          <a:off x="0" y="0"/>
          <a:ext cx="0" cy="0"/>
          <a:chOff x="0" y="0"/>
          <a:chExt cx="0" cy="0"/>
        </a:xfrm>
      </p:grpSpPr>
      <p:sp>
        <p:nvSpPr>
          <p:cNvPr id="119" name="Google Shape;119;g120c3ab80e9_0_11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20" name="Google Shape;120;g120c3ab80e9_0_113"/>
          <p:cNvPicPr preferRelativeResize="0"/>
          <p:nvPr/>
        </p:nvPicPr>
        <p:blipFill rotWithShape="1">
          <a:blip r:embed="rId2">
            <a:alphaModFix/>
          </a:blip>
          <a:srcRect b="0" l="0" r="0" t="0"/>
          <a:stretch/>
        </p:blipFill>
        <p:spPr>
          <a:xfrm>
            <a:off x="319571" y="152025"/>
            <a:ext cx="1883814" cy="393600"/>
          </a:xfrm>
          <a:prstGeom prst="rect">
            <a:avLst/>
          </a:prstGeom>
          <a:noFill/>
          <a:ln>
            <a:noFill/>
          </a:ln>
        </p:spPr>
      </p:pic>
      <p:sp>
        <p:nvSpPr>
          <p:cNvPr id="121" name="Google Shape;121;g120c3ab80e9_0_113"/>
          <p:cNvSpPr txBox="1"/>
          <p:nvPr>
            <p:ph type="ctrTitle"/>
          </p:nvPr>
        </p:nvSpPr>
        <p:spPr>
          <a:xfrm>
            <a:off x="414163" y="1838266"/>
            <a:ext cx="8348700" cy="554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4000"/>
              <a:buFont typeface="Proxima Nova Extrabold"/>
              <a:buNone/>
              <a:defRPr b="0" i="0" sz="4000">
                <a:latin typeface="Proxima Nova Extrabold"/>
                <a:ea typeface="Proxima Nova Extrabold"/>
                <a:cs typeface="Proxima Nova Extrabold"/>
                <a:sym typeface="Proxima Nova Extrabold"/>
              </a:defRPr>
            </a:lvl1pPr>
            <a:lvl2pPr lvl="1"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sp>
        <p:nvSpPr>
          <p:cNvPr id="122" name="Google Shape;122;g120c3ab80e9_0_113"/>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123" name="Google Shape;123;g120c3ab80e9_0_113"/>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pic>
        <p:nvPicPr>
          <p:cNvPr id="124" name="Google Shape;124;g120c3ab80e9_0_113"/>
          <p:cNvPicPr preferRelativeResize="0"/>
          <p:nvPr/>
        </p:nvPicPr>
        <p:blipFill rotWithShape="1">
          <a:blip r:embed="rId3">
            <a:alphaModFix/>
          </a:blip>
          <a:srcRect b="17611" l="45426" r="51389" t="19100"/>
          <a:stretch/>
        </p:blipFill>
        <p:spPr>
          <a:xfrm>
            <a:off x="0" y="982375"/>
            <a:ext cx="291000" cy="3255249"/>
          </a:xfrm>
          <a:prstGeom prst="rect">
            <a:avLst/>
          </a:prstGeom>
          <a:noFill/>
          <a:ln>
            <a:noFill/>
          </a:ln>
        </p:spPr>
      </p:pic>
      <p:sp>
        <p:nvSpPr>
          <p:cNvPr id="125" name="Google Shape;125;g120c3ab80e9_0_11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5">
  <p:cSld name="CUSTOM_1_1_2_1_1">
    <p:bg>
      <p:bgPr>
        <a:noFill/>
      </p:bgPr>
    </p:bg>
    <p:spTree>
      <p:nvGrpSpPr>
        <p:cNvPr id="126" name="Shape 126"/>
        <p:cNvGrpSpPr/>
        <p:nvPr/>
      </p:nvGrpSpPr>
      <p:grpSpPr>
        <a:xfrm>
          <a:off x="0" y="0"/>
          <a:ext cx="0" cy="0"/>
          <a:chOff x="0" y="0"/>
          <a:chExt cx="0" cy="0"/>
        </a:xfrm>
      </p:grpSpPr>
      <p:pic>
        <p:nvPicPr>
          <p:cNvPr id="127" name="Google Shape;127;g120c3ab80e9_0_121"/>
          <p:cNvPicPr preferRelativeResize="0"/>
          <p:nvPr/>
        </p:nvPicPr>
        <p:blipFill rotWithShape="1">
          <a:blip r:embed="rId2">
            <a:alphaModFix/>
          </a:blip>
          <a:srcRect b="0" l="0" r="0" t="0"/>
          <a:stretch/>
        </p:blipFill>
        <p:spPr>
          <a:xfrm>
            <a:off x="0" y="-12"/>
            <a:ext cx="9144000" cy="5143500"/>
          </a:xfrm>
          <a:prstGeom prst="rect">
            <a:avLst/>
          </a:prstGeom>
          <a:noFill/>
          <a:ln>
            <a:noFill/>
          </a:ln>
        </p:spPr>
      </p:pic>
      <p:sp>
        <p:nvSpPr>
          <p:cNvPr id="128" name="Google Shape;128;g120c3ab80e9_0_12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pic>
        <p:nvPicPr>
          <p:cNvPr id="129" name="Google Shape;129;g120c3ab80e9_0_121"/>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130" name="Google Shape;130;g120c3ab80e9_0_121"/>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sp>
        <p:nvSpPr>
          <p:cNvPr id="131" name="Google Shape;131;g120c3ab80e9_0_121"/>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1">
    <p:bg>
      <p:bgPr>
        <a:noFill/>
      </p:bgPr>
    </p:bg>
    <p:spTree>
      <p:nvGrpSpPr>
        <p:cNvPr id="132" name="Shape 132"/>
        <p:cNvGrpSpPr/>
        <p:nvPr/>
      </p:nvGrpSpPr>
      <p:grpSpPr>
        <a:xfrm>
          <a:off x="0" y="0"/>
          <a:ext cx="0" cy="0"/>
          <a:chOff x="0" y="0"/>
          <a:chExt cx="0" cy="0"/>
        </a:xfrm>
      </p:grpSpPr>
      <p:sp>
        <p:nvSpPr>
          <p:cNvPr id="133" name="Google Shape;133;g120c3ab80e9_0_12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120c3ab80e9_0_12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2022</a:t>
            </a:r>
            <a:endParaRPr b="0" i="0" sz="600" u="none" cap="none" strike="noStrike">
              <a:solidFill>
                <a:srgbClr val="000000"/>
              </a:solidFill>
              <a:latin typeface="Proxima Nova Extrabold"/>
              <a:ea typeface="Proxima Nova Extrabold"/>
              <a:cs typeface="Proxima Nova Extrabold"/>
              <a:sym typeface="Proxima Nova Extrabold"/>
            </a:endParaRPr>
          </a:p>
        </p:txBody>
      </p:sp>
      <p:sp>
        <p:nvSpPr>
          <p:cNvPr id="135" name="Google Shape;135;g120c3ab80e9_0_127"/>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136" name="Google Shape;136;g120c3ab80e9_0_127"/>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pic>
        <p:nvPicPr>
          <p:cNvPr id="137" name="Google Shape;137;g120c3ab80e9_0_127"/>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138" name="Google Shape;138;g120c3ab80e9_0_127"/>
          <p:cNvPicPr preferRelativeResize="0"/>
          <p:nvPr/>
        </p:nvPicPr>
        <p:blipFill rotWithShape="1">
          <a:blip r:embed="rId4">
            <a:alphaModFix amt="31000"/>
          </a:blip>
          <a:srcRect b="17759" l="49995" r="0" t="18949"/>
          <a:stretch/>
        </p:blipFill>
        <p:spPr>
          <a:xfrm>
            <a:off x="4572000" y="982375"/>
            <a:ext cx="4572475" cy="3255250"/>
          </a:xfrm>
          <a:prstGeom prst="rect">
            <a:avLst/>
          </a:prstGeom>
          <a:noFill/>
          <a:ln>
            <a:noFill/>
          </a:ln>
        </p:spPr>
      </p:pic>
      <p:cxnSp>
        <p:nvCxnSpPr>
          <p:cNvPr id="139" name="Google Shape;139;g120c3ab80e9_0_127"/>
          <p:cNvCxnSpPr/>
          <p:nvPr/>
        </p:nvCxnSpPr>
        <p:spPr>
          <a:xfrm>
            <a:off x="309150" y="4230000"/>
            <a:ext cx="4263600" cy="0"/>
          </a:xfrm>
          <a:prstGeom prst="straightConnector1">
            <a:avLst/>
          </a:prstGeom>
          <a:noFill/>
          <a:ln cap="flat" cmpd="sng" w="38100">
            <a:solidFill>
              <a:srgbClr val="21212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
  <p:cSld name="CUSTOM_1_1_1_1">
    <p:bg>
      <p:bgPr>
        <a:solidFill>
          <a:schemeClr val="dk1"/>
        </a:solidFill>
      </p:bgPr>
    </p:bg>
    <p:spTree>
      <p:nvGrpSpPr>
        <p:cNvPr id="140" name="Shape 140"/>
        <p:cNvGrpSpPr/>
        <p:nvPr/>
      </p:nvGrpSpPr>
      <p:grpSpPr>
        <a:xfrm>
          <a:off x="0" y="0"/>
          <a:ext cx="0" cy="0"/>
          <a:chOff x="0" y="0"/>
          <a:chExt cx="0" cy="0"/>
        </a:xfrm>
      </p:grpSpPr>
      <p:sp>
        <p:nvSpPr>
          <p:cNvPr id="141" name="Google Shape;141;g120c3ab80e9_0_135"/>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20c3ab80e9_0_13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2020</a:t>
            </a:r>
            <a:endParaRPr b="0" i="0" sz="600" u="none" cap="none" strike="noStrike">
              <a:solidFill>
                <a:srgbClr val="000000"/>
              </a:solidFill>
              <a:latin typeface="Proxima Nova Extrabold"/>
              <a:ea typeface="Proxima Nova Extrabold"/>
              <a:cs typeface="Proxima Nova Extrabold"/>
              <a:sym typeface="Proxima Nova Extrabold"/>
            </a:endParaRPr>
          </a:p>
        </p:txBody>
      </p:sp>
      <p:sp>
        <p:nvSpPr>
          <p:cNvPr id="143" name="Google Shape;143;g120c3ab80e9_0_135"/>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144" name="Google Shape;144;g120c3ab80e9_0_135"/>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pic>
        <p:nvPicPr>
          <p:cNvPr id="145" name="Google Shape;145;g120c3ab80e9_0_135"/>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146" name="Google Shape;146;g120c3ab80e9_0_135"/>
          <p:cNvPicPr preferRelativeResize="0"/>
          <p:nvPr/>
        </p:nvPicPr>
        <p:blipFill rotWithShape="1">
          <a:blip r:embed="rId3">
            <a:alphaModFix amt="31000"/>
          </a:blip>
          <a:srcRect b="17759" l="49995" r="0" t="18949"/>
          <a:stretch/>
        </p:blipFill>
        <p:spPr>
          <a:xfrm>
            <a:off x="4572000" y="982375"/>
            <a:ext cx="4572475" cy="3255250"/>
          </a:xfrm>
          <a:prstGeom prst="rect">
            <a:avLst/>
          </a:prstGeom>
          <a:noFill/>
          <a:ln>
            <a:noFill/>
          </a:ln>
        </p:spPr>
      </p:pic>
      <p:pic>
        <p:nvPicPr>
          <p:cNvPr id="147" name="Google Shape;147;g120c3ab80e9_0_135"/>
          <p:cNvPicPr preferRelativeResize="0"/>
          <p:nvPr/>
        </p:nvPicPr>
        <p:blipFill rotWithShape="1">
          <a:blip r:embed="rId4">
            <a:alphaModFix amt="55000"/>
          </a:blip>
          <a:srcRect b="17759" l="0" r="96619" t="18949"/>
          <a:stretch/>
        </p:blipFill>
        <p:spPr>
          <a:xfrm>
            <a:off x="0" y="974725"/>
            <a:ext cx="309149" cy="3255274"/>
          </a:xfrm>
          <a:prstGeom prst="rect">
            <a:avLst/>
          </a:prstGeom>
          <a:noFill/>
          <a:ln>
            <a:noFill/>
          </a:ln>
        </p:spPr>
      </p:pic>
      <p:pic>
        <p:nvPicPr>
          <p:cNvPr id="148" name="Google Shape;148;g120c3ab80e9_0_135"/>
          <p:cNvPicPr preferRelativeResize="0"/>
          <p:nvPr/>
        </p:nvPicPr>
        <p:blipFill rotWithShape="1">
          <a:blip r:embed="rId5">
            <a:alphaModFix amt="55000"/>
          </a:blip>
          <a:srcRect b="17759" l="49995" r="0" t="18949"/>
          <a:stretch/>
        </p:blipFill>
        <p:spPr>
          <a:xfrm>
            <a:off x="4572101" y="982375"/>
            <a:ext cx="4572374" cy="3255250"/>
          </a:xfrm>
          <a:prstGeom prst="rect">
            <a:avLst/>
          </a:prstGeom>
          <a:noFill/>
          <a:ln>
            <a:noFill/>
          </a:ln>
        </p:spPr>
      </p:pic>
      <p:cxnSp>
        <p:nvCxnSpPr>
          <p:cNvPr id="149" name="Google Shape;149;g120c3ab80e9_0_135"/>
          <p:cNvCxnSpPr/>
          <p:nvPr/>
        </p:nvCxnSpPr>
        <p:spPr>
          <a:xfrm>
            <a:off x="309150" y="4230000"/>
            <a:ext cx="4263600" cy="0"/>
          </a:xfrm>
          <a:prstGeom prst="straightConnector1">
            <a:avLst/>
          </a:prstGeom>
          <a:noFill/>
          <a:ln cap="flat" cmpd="sng" w="38100">
            <a:solidFill>
              <a:schemeClr val="lt1"/>
            </a:solidFill>
            <a:prstDash val="solid"/>
            <a:round/>
            <a:headEnd len="sm" w="sm" type="none"/>
            <a:tailEnd len="sm" w="sm" type="none"/>
          </a:ln>
        </p:spPr>
      </p:cxnSp>
      <p:pic>
        <p:nvPicPr>
          <p:cNvPr id="150" name="Google Shape;150;g120c3ab80e9_0_135"/>
          <p:cNvPicPr preferRelativeResize="0"/>
          <p:nvPr/>
        </p:nvPicPr>
        <p:blipFill rotWithShape="1">
          <a:blip r:embed="rId6">
            <a:alphaModFix/>
          </a:blip>
          <a:srcRect b="0" l="0" r="0" t="0"/>
          <a:stretch/>
        </p:blipFill>
        <p:spPr>
          <a:xfrm>
            <a:off x="364114" y="229573"/>
            <a:ext cx="1141451" cy="238490"/>
          </a:xfrm>
          <a:prstGeom prst="rect">
            <a:avLst/>
          </a:prstGeom>
          <a:noFill/>
          <a:ln>
            <a:noFill/>
          </a:ln>
        </p:spPr>
      </p:pic>
      <p:sp>
        <p:nvSpPr>
          <p:cNvPr id="151" name="Google Shape;151;g120c3ab80e9_0_13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Headline Slide">
  <p:cSld name="CUSTOM">
    <p:spTree>
      <p:nvGrpSpPr>
        <p:cNvPr id="22" name="Shape 22"/>
        <p:cNvGrpSpPr/>
        <p:nvPr/>
      </p:nvGrpSpPr>
      <p:grpSpPr>
        <a:xfrm>
          <a:off x="0" y="0"/>
          <a:ext cx="0" cy="0"/>
          <a:chOff x="0" y="0"/>
          <a:chExt cx="0" cy="0"/>
        </a:xfrm>
      </p:grpSpPr>
      <p:sp>
        <p:nvSpPr>
          <p:cNvPr id="23" name="Google Shape;23;g120c3ab80e9_0_1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9pPr>
          </a:lstStyle>
          <a:p/>
        </p:txBody>
      </p:sp>
      <p:sp>
        <p:nvSpPr>
          <p:cNvPr id="24" name="Google Shape;24;g120c3ab80e9_0_1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1">
  <p:cSld name="CUSTOM_1">
    <p:bg>
      <p:bgPr>
        <a:noFill/>
      </p:bgPr>
    </p:bg>
    <p:spTree>
      <p:nvGrpSpPr>
        <p:cNvPr id="152" name="Shape 152"/>
        <p:cNvGrpSpPr/>
        <p:nvPr/>
      </p:nvGrpSpPr>
      <p:grpSpPr>
        <a:xfrm>
          <a:off x="0" y="0"/>
          <a:ext cx="0" cy="0"/>
          <a:chOff x="0" y="0"/>
          <a:chExt cx="0" cy="0"/>
        </a:xfrm>
      </p:grpSpPr>
      <p:sp>
        <p:nvSpPr>
          <p:cNvPr id="153" name="Google Shape;153;g120c3ab80e9_0_147"/>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4" name="Google Shape;154;g120c3ab80e9_0_147"/>
          <p:cNvPicPr preferRelativeResize="0"/>
          <p:nvPr/>
        </p:nvPicPr>
        <p:blipFill rotWithShape="1">
          <a:blip r:embed="rId2">
            <a:alphaModFix amt="20000"/>
          </a:blip>
          <a:srcRect b="607" l="28008" r="25378" t="36101"/>
          <a:stretch/>
        </p:blipFill>
        <p:spPr>
          <a:xfrm>
            <a:off x="309650" y="974725"/>
            <a:ext cx="4262352" cy="3255274"/>
          </a:xfrm>
          <a:prstGeom prst="rect">
            <a:avLst/>
          </a:prstGeom>
          <a:noFill/>
          <a:ln>
            <a:noFill/>
          </a:ln>
        </p:spPr>
      </p:pic>
      <p:pic>
        <p:nvPicPr>
          <p:cNvPr id="155" name="Google Shape;155;g120c3ab80e9_0_147"/>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156" name="Google Shape;156;g120c3ab80e9_0_147"/>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157" name="Google Shape;157;g120c3ab80e9_0_147"/>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158" name="Google Shape;158;g120c3ab80e9_0_147"/>
          <p:cNvSpPr/>
          <p:nvPr/>
        </p:nvSpPr>
        <p:spPr>
          <a:xfrm>
            <a:off x="315275" y="4237675"/>
            <a:ext cx="4250700" cy="894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120c3ab80e9_0_147"/>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160" name="Google Shape;160;g120c3ab80e9_0_14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
  <p:cSld name="CUSTOM_1_1">
    <p:bg>
      <p:bgPr>
        <a:noFill/>
      </p:bgPr>
    </p:bg>
    <p:spTree>
      <p:nvGrpSpPr>
        <p:cNvPr id="161" name="Shape 161"/>
        <p:cNvGrpSpPr/>
        <p:nvPr/>
      </p:nvGrpSpPr>
      <p:grpSpPr>
        <a:xfrm>
          <a:off x="0" y="0"/>
          <a:ext cx="0" cy="0"/>
          <a:chOff x="0" y="0"/>
          <a:chExt cx="0" cy="0"/>
        </a:xfrm>
      </p:grpSpPr>
      <p:sp>
        <p:nvSpPr>
          <p:cNvPr id="162" name="Google Shape;162;g120c3ab80e9_0_156"/>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63" name="Google Shape;163;g120c3ab80e9_0_156"/>
          <p:cNvPicPr preferRelativeResize="0"/>
          <p:nvPr/>
        </p:nvPicPr>
        <p:blipFill rotWithShape="1">
          <a:blip r:embed="rId2">
            <a:alphaModFix amt="20000"/>
          </a:blip>
          <a:srcRect b="607" l="28008" r="25378" t="36101"/>
          <a:stretch/>
        </p:blipFill>
        <p:spPr>
          <a:xfrm>
            <a:off x="309650" y="974725"/>
            <a:ext cx="4262352" cy="3255274"/>
          </a:xfrm>
          <a:prstGeom prst="rect">
            <a:avLst/>
          </a:prstGeom>
          <a:noFill/>
          <a:ln>
            <a:noFill/>
          </a:ln>
        </p:spPr>
      </p:pic>
      <p:pic>
        <p:nvPicPr>
          <p:cNvPr id="164" name="Google Shape;164;g120c3ab80e9_0_156"/>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sp>
        <p:nvSpPr>
          <p:cNvPr id="165" name="Google Shape;165;g120c3ab80e9_0_156"/>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166" name="Google Shape;166;g120c3ab80e9_0_156"/>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167" name="Google Shape;167;g120c3ab80e9_0_156"/>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168" name="Google Shape;168;g120c3ab80e9_0_156"/>
          <p:cNvSpPr/>
          <p:nvPr/>
        </p:nvSpPr>
        <p:spPr>
          <a:xfrm>
            <a:off x="315275" y="4237675"/>
            <a:ext cx="4250700" cy="89400"/>
          </a:xfrm>
          <a:prstGeom prst="rect">
            <a:avLst/>
          </a:prstGeom>
          <a:gradFill>
            <a:gsLst>
              <a:gs pos="0">
                <a:schemeClr val="accent3"/>
              </a:gs>
              <a:gs pos="33000">
                <a:schemeClr val="accent3"/>
              </a:gs>
              <a:gs pos="86000">
                <a:srgbClr val="FA792B"/>
              </a:gs>
              <a:gs pos="100000">
                <a:schemeClr val="accent5"/>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120c3ab80e9_0_15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6">
  <p:cSld name="CUSTOM_9_1">
    <p:bg>
      <p:bgPr>
        <a:solidFill>
          <a:schemeClr val="dk1"/>
        </a:solidFill>
      </p:bgPr>
    </p:bg>
    <p:spTree>
      <p:nvGrpSpPr>
        <p:cNvPr id="170" name="Shape 170"/>
        <p:cNvGrpSpPr/>
        <p:nvPr/>
      </p:nvGrpSpPr>
      <p:grpSpPr>
        <a:xfrm>
          <a:off x="0" y="0"/>
          <a:ext cx="0" cy="0"/>
          <a:chOff x="0" y="0"/>
          <a:chExt cx="0" cy="0"/>
        </a:xfrm>
      </p:grpSpPr>
      <p:sp>
        <p:nvSpPr>
          <p:cNvPr id="171" name="Google Shape;171;g120c3ab80e9_0_165"/>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g120c3ab80e9_0_165"/>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173" name="Google Shape;173;g120c3ab80e9_0_165"/>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174" name="Google Shape;174;g120c3ab80e9_0_165"/>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175" name="Google Shape;175;g120c3ab80e9_0_165"/>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176" name="Google Shape;176;g120c3ab80e9_0_165"/>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pic>
        <p:nvPicPr>
          <p:cNvPr id="177" name="Google Shape;177;g120c3ab80e9_0_165"/>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78" name="Google Shape;178;g120c3ab80e9_0_165"/>
          <p:cNvPicPr preferRelativeResize="0"/>
          <p:nvPr/>
        </p:nvPicPr>
        <p:blipFill rotWithShape="1">
          <a:blip r:embed="rId4">
            <a:alphaModFix/>
          </a:blip>
          <a:srcRect b="17759" l="72829" r="0" t="18949"/>
          <a:stretch/>
        </p:blipFill>
        <p:spPr>
          <a:xfrm>
            <a:off x="6660000" y="982375"/>
            <a:ext cx="2484475" cy="3255250"/>
          </a:xfrm>
          <a:prstGeom prst="rect">
            <a:avLst/>
          </a:prstGeom>
          <a:noFill/>
          <a:ln>
            <a:noFill/>
          </a:ln>
        </p:spPr>
      </p:pic>
      <p:sp>
        <p:nvSpPr>
          <p:cNvPr id="179" name="Google Shape;179;g120c3ab80e9_0_16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180" name="Google Shape;180;g120c3ab80e9_0_165"/>
          <p:cNvPicPr preferRelativeResize="0"/>
          <p:nvPr/>
        </p:nvPicPr>
        <p:blipFill rotWithShape="1">
          <a:blip r:embed="rId5">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5">
  <p:cSld name="CUSTOM_9">
    <p:spTree>
      <p:nvGrpSpPr>
        <p:cNvPr id="181" name="Shape 181"/>
        <p:cNvGrpSpPr/>
        <p:nvPr/>
      </p:nvGrpSpPr>
      <p:grpSpPr>
        <a:xfrm>
          <a:off x="0" y="0"/>
          <a:ext cx="0" cy="0"/>
          <a:chOff x="0" y="0"/>
          <a:chExt cx="0" cy="0"/>
        </a:xfrm>
      </p:grpSpPr>
      <p:sp>
        <p:nvSpPr>
          <p:cNvPr id="182" name="Google Shape;182;g120c3ab80e9_0_17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 name="Google Shape;183;g120c3ab80e9_0_176"/>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184" name="Google Shape;184;g120c3ab80e9_0_176"/>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185" name="Google Shape;185;g120c3ab80e9_0_176"/>
          <p:cNvCxnSpPr/>
          <p:nvPr/>
        </p:nvCxnSpPr>
        <p:spPr>
          <a:xfrm>
            <a:off x="420850" y="1004300"/>
            <a:ext cx="6102300" cy="0"/>
          </a:xfrm>
          <a:prstGeom prst="straightConnector1">
            <a:avLst/>
          </a:prstGeom>
          <a:noFill/>
          <a:ln cap="flat" cmpd="sng" w="38100">
            <a:solidFill>
              <a:srgbClr val="212121"/>
            </a:solidFill>
            <a:prstDash val="solid"/>
            <a:round/>
            <a:headEnd len="sm" w="sm" type="none"/>
            <a:tailEnd len="sm" w="sm" type="none"/>
          </a:ln>
        </p:spPr>
      </p:cxnSp>
      <p:cxnSp>
        <p:nvCxnSpPr>
          <p:cNvPr id="186" name="Google Shape;186;g120c3ab80e9_0_176"/>
          <p:cNvCxnSpPr/>
          <p:nvPr/>
        </p:nvCxnSpPr>
        <p:spPr>
          <a:xfrm>
            <a:off x="420850" y="4230000"/>
            <a:ext cx="6102300" cy="0"/>
          </a:xfrm>
          <a:prstGeom prst="straightConnector1">
            <a:avLst/>
          </a:prstGeom>
          <a:noFill/>
          <a:ln cap="flat" cmpd="sng" w="38100">
            <a:solidFill>
              <a:srgbClr val="212121"/>
            </a:solidFill>
            <a:prstDash val="solid"/>
            <a:round/>
            <a:headEnd len="sm" w="sm" type="none"/>
            <a:tailEnd len="sm" w="sm" type="none"/>
          </a:ln>
        </p:spPr>
      </p:cxnSp>
      <p:sp>
        <p:nvSpPr>
          <p:cNvPr id="187" name="Google Shape;187;g120c3ab80e9_0_17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2022</a:t>
            </a:r>
            <a:endParaRPr b="0" i="0" sz="600" u="none" cap="none" strike="noStrike">
              <a:solidFill>
                <a:srgbClr val="000000"/>
              </a:solidFill>
              <a:latin typeface="Proxima Nova Extrabold"/>
              <a:ea typeface="Proxima Nova Extrabold"/>
              <a:cs typeface="Proxima Nova Extrabold"/>
              <a:sym typeface="Proxima Nova Extrabold"/>
            </a:endParaRPr>
          </a:p>
        </p:txBody>
      </p:sp>
      <p:pic>
        <p:nvPicPr>
          <p:cNvPr id="188" name="Google Shape;188;g120c3ab80e9_0_176"/>
          <p:cNvPicPr preferRelativeResize="0"/>
          <p:nvPr/>
        </p:nvPicPr>
        <p:blipFill rotWithShape="1">
          <a:blip r:embed="rId3">
            <a:alphaModFix/>
          </a:blip>
          <a:srcRect b="0" l="0" r="0" t="0"/>
          <a:stretch/>
        </p:blipFill>
        <p:spPr>
          <a:xfrm>
            <a:off x="419104" y="288075"/>
            <a:ext cx="1031500" cy="121500"/>
          </a:xfrm>
          <a:prstGeom prst="rect">
            <a:avLst/>
          </a:prstGeom>
          <a:noFill/>
          <a:ln>
            <a:noFill/>
          </a:ln>
        </p:spPr>
      </p:pic>
      <p:sp>
        <p:nvSpPr>
          <p:cNvPr id="189" name="Google Shape;189;g120c3ab80e9_0_176"/>
          <p:cNvSpPr txBox="1"/>
          <p:nvPr>
            <p:ph type="title"/>
          </p:nvPr>
        </p:nvSpPr>
        <p:spPr>
          <a:xfrm>
            <a:off x="433425" y="975300"/>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CUSTOM_5_1">
    <p:bg>
      <p:bgPr>
        <a:solidFill>
          <a:schemeClr val="accent1"/>
        </a:solidFill>
      </p:bgPr>
    </p:bg>
    <p:spTree>
      <p:nvGrpSpPr>
        <p:cNvPr id="190" name="Shape 190"/>
        <p:cNvGrpSpPr/>
        <p:nvPr/>
      </p:nvGrpSpPr>
      <p:grpSpPr>
        <a:xfrm>
          <a:off x="0" y="0"/>
          <a:ext cx="0" cy="0"/>
          <a:chOff x="0" y="0"/>
          <a:chExt cx="0" cy="0"/>
        </a:xfrm>
      </p:grpSpPr>
      <p:sp>
        <p:nvSpPr>
          <p:cNvPr id="191" name="Google Shape;191;g120c3ab80e9_0_185"/>
          <p:cNvSpPr txBox="1"/>
          <p:nvPr>
            <p:ph type="title"/>
          </p:nvPr>
        </p:nvSpPr>
        <p:spPr>
          <a:xfrm>
            <a:off x="309150" y="982375"/>
            <a:ext cx="84375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192" name="Google Shape;192;g120c3ab80e9_0_185"/>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sp>
        <p:nvSpPr>
          <p:cNvPr id="193" name="Google Shape;193;g120c3ab80e9_0_185"/>
          <p:cNvSpPr/>
          <p:nvPr/>
        </p:nvSpPr>
        <p:spPr>
          <a:xfrm>
            <a:off x="0" y="0"/>
            <a:ext cx="342900" cy="501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Color">
  <p:cSld name="CUSTOM_5_1_1">
    <p:bg>
      <p:bgPr>
        <a:solidFill>
          <a:schemeClr val="accent1"/>
        </a:solidFill>
      </p:bgPr>
    </p:bg>
    <p:spTree>
      <p:nvGrpSpPr>
        <p:cNvPr id="194" name="Shape 194"/>
        <p:cNvGrpSpPr/>
        <p:nvPr/>
      </p:nvGrpSpPr>
      <p:grpSpPr>
        <a:xfrm>
          <a:off x="0" y="0"/>
          <a:ext cx="0" cy="0"/>
          <a:chOff x="0" y="0"/>
          <a:chExt cx="0" cy="0"/>
        </a:xfrm>
      </p:grpSpPr>
      <p:pic>
        <p:nvPicPr>
          <p:cNvPr id="195" name="Google Shape;195;g120c3ab80e9_0_18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6" name="Google Shape;196;g120c3ab80e9_0_189"/>
          <p:cNvSpPr txBox="1"/>
          <p:nvPr>
            <p:ph type="title"/>
          </p:nvPr>
        </p:nvSpPr>
        <p:spPr>
          <a:xfrm>
            <a:off x="898325" y="982375"/>
            <a:ext cx="7496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9pPr>
          </a:lstStyle>
          <a:p/>
        </p:txBody>
      </p:sp>
      <p:pic>
        <p:nvPicPr>
          <p:cNvPr id="197" name="Google Shape;197;g120c3ab80e9_0_189"/>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3 Column Layout slide">
  <p:cSld name="CUSTOM_2_1">
    <p:spTree>
      <p:nvGrpSpPr>
        <p:cNvPr id="198" name="Shape 198"/>
        <p:cNvGrpSpPr/>
        <p:nvPr/>
      </p:nvGrpSpPr>
      <p:grpSpPr>
        <a:xfrm>
          <a:off x="0" y="0"/>
          <a:ext cx="0" cy="0"/>
          <a:chOff x="0" y="0"/>
          <a:chExt cx="0" cy="0"/>
        </a:xfrm>
      </p:grpSpPr>
      <p:sp>
        <p:nvSpPr>
          <p:cNvPr id="199" name="Google Shape;199;g120c3ab80e9_0_193"/>
          <p:cNvSpPr txBox="1"/>
          <p:nvPr>
            <p:ph idx="1" type="body"/>
          </p:nvPr>
        </p:nvSpPr>
        <p:spPr>
          <a:xfrm>
            <a:off x="419100" y="844225"/>
            <a:ext cx="26727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0" name="Google Shape;200;g120c3ab80e9_0_193"/>
          <p:cNvSpPr txBox="1"/>
          <p:nvPr>
            <p:ph idx="2" type="body"/>
          </p:nvPr>
        </p:nvSpPr>
        <p:spPr>
          <a:xfrm>
            <a:off x="3211525" y="844225"/>
            <a:ext cx="2707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201" name="Google Shape;201;g120c3ab80e9_0_193"/>
          <p:cNvSpPr txBox="1"/>
          <p:nvPr>
            <p:ph idx="3" type="body"/>
          </p:nvPr>
        </p:nvSpPr>
        <p:spPr>
          <a:xfrm>
            <a:off x="6039050" y="844225"/>
            <a:ext cx="2707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2" name="Google Shape;202;g120c3ab80e9_0_19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03" name="Google Shape;203;g120c3ab80e9_0_193"/>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4 Column Layout slide">
  <p:cSld name="CUSTOM_2_1_1">
    <p:spTree>
      <p:nvGrpSpPr>
        <p:cNvPr id="204" name="Shape 204"/>
        <p:cNvGrpSpPr/>
        <p:nvPr/>
      </p:nvGrpSpPr>
      <p:grpSpPr>
        <a:xfrm>
          <a:off x="0" y="0"/>
          <a:ext cx="0" cy="0"/>
          <a:chOff x="0" y="0"/>
          <a:chExt cx="0" cy="0"/>
        </a:xfrm>
      </p:grpSpPr>
      <p:sp>
        <p:nvSpPr>
          <p:cNvPr id="205" name="Google Shape;205;g120c3ab80e9_0_199"/>
          <p:cNvSpPr txBox="1"/>
          <p:nvPr>
            <p:ph idx="1" type="body"/>
          </p:nvPr>
        </p:nvSpPr>
        <p:spPr>
          <a:xfrm>
            <a:off x="419100" y="844225"/>
            <a:ext cx="19806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6" name="Google Shape;206;g120c3ab80e9_0_199"/>
          <p:cNvSpPr txBox="1"/>
          <p:nvPr>
            <p:ph idx="2" type="body"/>
          </p:nvPr>
        </p:nvSpPr>
        <p:spPr>
          <a:xfrm>
            <a:off x="2509033"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207" name="Google Shape;207;g120c3ab80e9_0_199"/>
          <p:cNvSpPr txBox="1"/>
          <p:nvPr>
            <p:ph idx="3" type="body"/>
          </p:nvPr>
        </p:nvSpPr>
        <p:spPr>
          <a:xfrm>
            <a:off x="4624765"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8" name="Google Shape;208;g120c3ab80e9_0_19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09" name="Google Shape;209;g120c3ab80e9_0_199"/>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
        <p:nvSpPr>
          <p:cNvPr id="210" name="Google Shape;210;g120c3ab80e9_0_199"/>
          <p:cNvSpPr txBox="1"/>
          <p:nvPr>
            <p:ph idx="5" type="body"/>
          </p:nvPr>
        </p:nvSpPr>
        <p:spPr>
          <a:xfrm>
            <a:off x="6740498"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Carnival Curve Slide">
  <p:cSld name="CUSTOM_2">
    <p:spTree>
      <p:nvGrpSpPr>
        <p:cNvPr id="211" name="Shape 211"/>
        <p:cNvGrpSpPr/>
        <p:nvPr/>
      </p:nvGrpSpPr>
      <p:grpSpPr>
        <a:xfrm>
          <a:off x="0" y="0"/>
          <a:ext cx="0" cy="0"/>
          <a:chOff x="0" y="0"/>
          <a:chExt cx="0" cy="0"/>
        </a:xfrm>
      </p:grpSpPr>
      <p:pic>
        <p:nvPicPr>
          <p:cNvPr id="212" name="Google Shape;212;g120c3ab80e9_0_206"/>
          <p:cNvPicPr preferRelativeResize="0"/>
          <p:nvPr/>
        </p:nvPicPr>
        <p:blipFill rotWithShape="1">
          <a:blip r:embed="rId2">
            <a:alphaModFix/>
          </a:blip>
          <a:srcRect b="0" l="0" r="0" t="0"/>
          <a:stretch/>
        </p:blipFill>
        <p:spPr>
          <a:xfrm>
            <a:off x="876" y="0"/>
            <a:ext cx="9142225" cy="5143500"/>
          </a:xfrm>
          <a:prstGeom prst="rect">
            <a:avLst/>
          </a:prstGeom>
          <a:noFill/>
          <a:ln>
            <a:noFill/>
          </a:ln>
        </p:spPr>
      </p:pic>
      <p:sp>
        <p:nvSpPr>
          <p:cNvPr id="213" name="Google Shape;213;g120c3ab80e9_0_20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latin typeface="Proxima Nova"/>
                <a:ea typeface="Proxima Nova"/>
                <a:cs typeface="Proxima Nova"/>
                <a:sym typeface="Proxima Nova"/>
              </a:defRPr>
            </a:lvl2pPr>
            <a:lvl3pPr lvl="2" algn="l">
              <a:lnSpc>
                <a:spcPct val="100000"/>
              </a:lnSpc>
              <a:spcBef>
                <a:spcPts val="0"/>
              </a:spcBef>
              <a:spcAft>
                <a:spcPts val="0"/>
              </a:spcAft>
              <a:buSzPts val="800"/>
              <a:buNone/>
              <a:defRPr sz="1400">
                <a:latin typeface="Proxima Nova"/>
                <a:ea typeface="Proxima Nova"/>
                <a:cs typeface="Proxima Nova"/>
                <a:sym typeface="Proxima Nova"/>
              </a:defRPr>
            </a:lvl3pPr>
            <a:lvl4pPr lvl="3" algn="l">
              <a:lnSpc>
                <a:spcPct val="100000"/>
              </a:lnSpc>
              <a:spcBef>
                <a:spcPts val="0"/>
              </a:spcBef>
              <a:spcAft>
                <a:spcPts val="0"/>
              </a:spcAft>
              <a:buSzPts val="800"/>
              <a:buNone/>
              <a:defRPr sz="1400">
                <a:latin typeface="Proxima Nova"/>
                <a:ea typeface="Proxima Nova"/>
                <a:cs typeface="Proxima Nova"/>
                <a:sym typeface="Proxima Nova"/>
              </a:defRPr>
            </a:lvl4pPr>
            <a:lvl5pPr lvl="4" algn="l">
              <a:lnSpc>
                <a:spcPct val="100000"/>
              </a:lnSpc>
              <a:spcBef>
                <a:spcPts val="0"/>
              </a:spcBef>
              <a:spcAft>
                <a:spcPts val="0"/>
              </a:spcAft>
              <a:buSzPts val="800"/>
              <a:buNone/>
              <a:defRPr sz="1400">
                <a:latin typeface="Proxima Nova"/>
                <a:ea typeface="Proxima Nova"/>
                <a:cs typeface="Proxima Nova"/>
                <a:sym typeface="Proxima Nova"/>
              </a:defRPr>
            </a:lvl5pPr>
            <a:lvl6pPr lvl="5" algn="l">
              <a:lnSpc>
                <a:spcPct val="100000"/>
              </a:lnSpc>
              <a:spcBef>
                <a:spcPts val="0"/>
              </a:spcBef>
              <a:spcAft>
                <a:spcPts val="0"/>
              </a:spcAft>
              <a:buSzPts val="800"/>
              <a:buNone/>
              <a:defRPr sz="1400">
                <a:latin typeface="Proxima Nova"/>
                <a:ea typeface="Proxima Nova"/>
                <a:cs typeface="Proxima Nova"/>
                <a:sym typeface="Proxima Nova"/>
              </a:defRPr>
            </a:lvl6pPr>
            <a:lvl7pPr lvl="6" algn="l">
              <a:lnSpc>
                <a:spcPct val="100000"/>
              </a:lnSpc>
              <a:spcBef>
                <a:spcPts val="0"/>
              </a:spcBef>
              <a:spcAft>
                <a:spcPts val="0"/>
              </a:spcAft>
              <a:buSzPts val="800"/>
              <a:buNone/>
              <a:defRPr sz="1400">
                <a:latin typeface="Proxima Nova"/>
                <a:ea typeface="Proxima Nova"/>
                <a:cs typeface="Proxima Nova"/>
                <a:sym typeface="Proxima Nova"/>
              </a:defRPr>
            </a:lvl7pPr>
            <a:lvl8pPr lvl="7" algn="l">
              <a:lnSpc>
                <a:spcPct val="100000"/>
              </a:lnSpc>
              <a:spcBef>
                <a:spcPts val="0"/>
              </a:spcBef>
              <a:spcAft>
                <a:spcPts val="0"/>
              </a:spcAft>
              <a:buSzPts val="800"/>
              <a:buNone/>
              <a:defRPr sz="1400">
                <a:latin typeface="Proxima Nova"/>
                <a:ea typeface="Proxima Nova"/>
                <a:cs typeface="Proxima Nova"/>
                <a:sym typeface="Proxima Nova"/>
              </a:defRPr>
            </a:lvl8pPr>
            <a:lvl9pPr lvl="8" algn="l">
              <a:lnSpc>
                <a:spcPct val="100000"/>
              </a:lnSpc>
              <a:spcBef>
                <a:spcPts val="0"/>
              </a:spcBef>
              <a:spcAft>
                <a:spcPts val="0"/>
              </a:spcAft>
              <a:buSzPts val="800"/>
              <a:buNone/>
              <a:defRPr sz="1400">
                <a:latin typeface="Proxima Nova"/>
                <a:ea typeface="Proxima Nova"/>
                <a:cs typeface="Proxima Nova"/>
                <a:sym typeface="Proxima Nova"/>
              </a:defRPr>
            </a:lvl9pPr>
          </a:lstStyle>
          <a:p/>
        </p:txBody>
      </p:sp>
      <p:sp>
        <p:nvSpPr>
          <p:cNvPr id="214" name="Google Shape;214;g120c3ab80e9_0_206"/>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Competitive Research Slide">
  <p:cSld name="CUSTOM_7">
    <p:spTree>
      <p:nvGrpSpPr>
        <p:cNvPr id="215" name="Shape 215"/>
        <p:cNvGrpSpPr/>
        <p:nvPr/>
      </p:nvGrpSpPr>
      <p:grpSpPr>
        <a:xfrm>
          <a:off x="0" y="0"/>
          <a:ext cx="0" cy="0"/>
          <a:chOff x="0" y="0"/>
          <a:chExt cx="0" cy="0"/>
        </a:xfrm>
      </p:grpSpPr>
      <p:sp>
        <p:nvSpPr>
          <p:cNvPr id="216" name="Google Shape;216;g120c3ab80e9_0_210"/>
          <p:cNvSpPr txBox="1"/>
          <p:nvPr>
            <p:ph type="title"/>
          </p:nvPr>
        </p:nvSpPr>
        <p:spPr>
          <a:xfrm>
            <a:off x="419100" y="982375"/>
            <a:ext cx="4195200" cy="13740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17" name="Google Shape;217;g120c3ab80e9_0_210"/>
          <p:cNvSpPr txBox="1"/>
          <p:nvPr>
            <p:ph idx="2" type="title"/>
          </p:nvPr>
        </p:nvSpPr>
        <p:spPr>
          <a:xfrm>
            <a:off x="419100" y="2650925"/>
            <a:ext cx="4195200" cy="13740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1200">
                <a:solidFill>
                  <a:schemeClr val="dk1"/>
                </a:solidFill>
                <a:latin typeface="Proxima Nova"/>
                <a:ea typeface="Proxima Nova"/>
                <a:cs typeface="Proxima Nova"/>
                <a:sym typeface="Proxima Nova"/>
              </a:defRPr>
            </a:lvl1pPr>
            <a:lvl2pPr lvl="1"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2pPr>
            <a:lvl3pPr lvl="2"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3pPr>
            <a:lvl4pPr lvl="3"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4pPr>
            <a:lvl5pPr lvl="4"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5pPr>
            <a:lvl6pPr lvl="5"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6pPr>
            <a:lvl7pPr lvl="6"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7pPr>
            <a:lvl8pPr lvl="7"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8pPr>
            <a:lvl9pPr lvl="8"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9pPr>
          </a:lstStyle>
          <a:p/>
        </p:txBody>
      </p:sp>
      <p:sp>
        <p:nvSpPr>
          <p:cNvPr id="218" name="Google Shape;218;g120c3ab80e9_0_210"/>
          <p:cNvSpPr txBox="1"/>
          <p:nvPr>
            <p:ph idx="3" type="title"/>
          </p:nvPr>
        </p:nvSpPr>
        <p:spPr>
          <a:xfrm>
            <a:off x="5502532" y="767600"/>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19" name="Google Shape;219;g120c3ab80e9_0_210"/>
          <p:cNvSpPr txBox="1"/>
          <p:nvPr>
            <p:ph idx="4" type="title"/>
          </p:nvPr>
        </p:nvSpPr>
        <p:spPr>
          <a:xfrm>
            <a:off x="5502532" y="1750850"/>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0" name="Google Shape;220;g120c3ab80e9_0_210"/>
          <p:cNvSpPr txBox="1"/>
          <p:nvPr>
            <p:ph idx="5" type="title"/>
          </p:nvPr>
        </p:nvSpPr>
        <p:spPr>
          <a:xfrm>
            <a:off x="7130446" y="767600"/>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21" name="Google Shape;221;g120c3ab80e9_0_210"/>
          <p:cNvSpPr txBox="1"/>
          <p:nvPr>
            <p:ph idx="6" type="title"/>
          </p:nvPr>
        </p:nvSpPr>
        <p:spPr>
          <a:xfrm>
            <a:off x="7130446" y="1750850"/>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2" name="Google Shape;222;g120c3ab80e9_0_210"/>
          <p:cNvSpPr txBox="1"/>
          <p:nvPr>
            <p:ph idx="7" type="title"/>
          </p:nvPr>
        </p:nvSpPr>
        <p:spPr>
          <a:xfrm>
            <a:off x="5502532" y="2650926"/>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23" name="Google Shape;223;g120c3ab80e9_0_210"/>
          <p:cNvSpPr txBox="1"/>
          <p:nvPr>
            <p:ph idx="8" type="title"/>
          </p:nvPr>
        </p:nvSpPr>
        <p:spPr>
          <a:xfrm>
            <a:off x="5502532" y="3634176"/>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4" name="Google Shape;224;g120c3ab80e9_0_210"/>
          <p:cNvSpPr txBox="1"/>
          <p:nvPr>
            <p:ph idx="9" type="title"/>
          </p:nvPr>
        </p:nvSpPr>
        <p:spPr>
          <a:xfrm>
            <a:off x="7130446" y="2650926"/>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25" name="Google Shape;225;g120c3ab80e9_0_210"/>
          <p:cNvSpPr txBox="1"/>
          <p:nvPr>
            <p:ph idx="13" type="title"/>
          </p:nvPr>
        </p:nvSpPr>
        <p:spPr>
          <a:xfrm>
            <a:off x="7130446" y="3634176"/>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6" name="Google Shape;226;g120c3ab80e9_0_210"/>
          <p:cNvSpPr txBox="1"/>
          <p:nvPr>
            <p:ph idx="14"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27" name="Google Shape;227;g120c3ab80e9_0_210"/>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7">
  <p:cSld name="CUSTOM_9_1_1">
    <p:bg>
      <p:bgPr>
        <a:solidFill>
          <a:schemeClr val="dk1"/>
        </a:solidFill>
      </p:bgPr>
    </p:bg>
    <p:spTree>
      <p:nvGrpSpPr>
        <p:cNvPr id="25" name="Shape 25"/>
        <p:cNvGrpSpPr/>
        <p:nvPr/>
      </p:nvGrpSpPr>
      <p:grpSpPr>
        <a:xfrm>
          <a:off x="0" y="0"/>
          <a:ext cx="0" cy="0"/>
          <a:chOff x="0" y="0"/>
          <a:chExt cx="0" cy="0"/>
        </a:xfrm>
      </p:grpSpPr>
      <p:sp>
        <p:nvSpPr>
          <p:cNvPr id="26" name="Google Shape;26;g120c3ab80e9_0_20"/>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 name="Google Shape;27;g120c3ab80e9_0_20"/>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28" name="Google Shape;28;g120c3ab80e9_0_20"/>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29" name="Google Shape;29;g120c3ab80e9_0_20"/>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30" name="Google Shape;30;g120c3ab80e9_0_2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31" name="Google Shape;31;g120c3ab80e9_0_20"/>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32" name="Google Shape;32;g120c3ab80e9_0_20"/>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33" name="Google Shape;33;g120c3ab80e9_0_20"/>
          <p:cNvPicPr preferRelativeResize="0"/>
          <p:nvPr/>
        </p:nvPicPr>
        <p:blipFill rotWithShape="1">
          <a:blip r:embed="rId4">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ompetitive Research Slide 2">
  <p:cSld name="CUSTOM_7_1">
    <p:spTree>
      <p:nvGrpSpPr>
        <p:cNvPr id="228" name="Shape 228"/>
        <p:cNvGrpSpPr/>
        <p:nvPr/>
      </p:nvGrpSpPr>
      <p:grpSpPr>
        <a:xfrm>
          <a:off x="0" y="0"/>
          <a:ext cx="0" cy="0"/>
          <a:chOff x="0" y="0"/>
          <a:chExt cx="0" cy="0"/>
        </a:xfrm>
      </p:grpSpPr>
      <p:sp>
        <p:nvSpPr>
          <p:cNvPr id="229" name="Google Shape;229;g120c3ab80e9_0_223"/>
          <p:cNvSpPr/>
          <p:nvPr/>
        </p:nvSpPr>
        <p:spPr>
          <a:xfrm>
            <a:off x="419597" y="923725"/>
            <a:ext cx="7693650" cy="3418200"/>
          </a:xfrm>
          <a:custGeom>
            <a:rect b="b" l="l" r="r" t="t"/>
            <a:pathLst>
              <a:path extrusionOk="0" h="136728" w="307746">
                <a:moveTo>
                  <a:pt x="0" y="136584"/>
                </a:moveTo>
                <a:cubicBezTo>
                  <a:pt x="23701" y="133991"/>
                  <a:pt x="90912" y="143788"/>
                  <a:pt x="142203" y="121024"/>
                </a:cubicBezTo>
                <a:cubicBezTo>
                  <a:pt x="193494" y="98260"/>
                  <a:pt x="280156" y="20171"/>
                  <a:pt x="307746" y="0"/>
                </a:cubicBezTo>
              </a:path>
            </a:pathLst>
          </a:custGeom>
          <a:no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120c3ab80e9_0_223"/>
          <p:cNvSpPr txBox="1"/>
          <p:nvPr>
            <p:ph type="title"/>
          </p:nvPr>
        </p:nvSpPr>
        <p:spPr>
          <a:xfrm>
            <a:off x="419600" y="1568727"/>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1" name="Google Shape;231;g120c3ab80e9_0_223"/>
          <p:cNvSpPr txBox="1"/>
          <p:nvPr>
            <p:ph idx="2" type="title"/>
          </p:nvPr>
        </p:nvSpPr>
        <p:spPr>
          <a:xfrm>
            <a:off x="419600" y="2692399"/>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2" name="Google Shape;232;g120c3ab80e9_0_223"/>
          <p:cNvSpPr txBox="1"/>
          <p:nvPr>
            <p:ph idx="3" type="title"/>
          </p:nvPr>
        </p:nvSpPr>
        <p:spPr>
          <a:xfrm>
            <a:off x="2069056" y="1568727"/>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3" name="Google Shape;233;g120c3ab80e9_0_223"/>
          <p:cNvSpPr txBox="1"/>
          <p:nvPr>
            <p:ph idx="4" type="title"/>
          </p:nvPr>
        </p:nvSpPr>
        <p:spPr>
          <a:xfrm>
            <a:off x="2069056" y="2692399"/>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4" name="Google Shape;234;g120c3ab80e9_0_223"/>
          <p:cNvSpPr txBox="1"/>
          <p:nvPr>
            <p:ph idx="5" type="title"/>
          </p:nvPr>
        </p:nvSpPr>
        <p:spPr>
          <a:xfrm>
            <a:off x="4572000" y="1884750"/>
            <a:ext cx="4174800" cy="13740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1800">
                <a:solidFill>
                  <a:schemeClr val="dk1"/>
                </a:solidFill>
                <a:latin typeface="Proxima Nova"/>
                <a:ea typeface="Proxima Nova"/>
                <a:cs typeface="Proxima Nova"/>
                <a:sym typeface="Proxima Nova"/>
              </a:defRPr>
            </a:lvl1pPr>
            <a:lvl2pPr lvl="1"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2pPr>
            <a:lvl3pPr lvl="2"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3pPr>
            <a:lvl4pPr lvl="3"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4pPr>
            <a:lvl5pPr lvl="4"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5pPr>
            <a:lvl6pPr lvl="5"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6pPr>
            <a:lvl7pPr lvl="6"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7pPr>
            <a:lvl8pPr lvl="7"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8pPr>
            <a:lvl9pPr lvl="8"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9pPr>
          </a:lstStyle>
          <a:p/>
        </p:txBody>
      </p:sp>
      <p:sp>
        <p:nvSpPr>
          <p:cNvPr id="235" name="Google Shape;235;g120c3ab80e9_0_223"/>
          <p:cNvSpPr txBox="1"/>
          <p:nvPr>
            <p:ph idx="6" type="title"/>
          </p:nvPr>
        </p:nvSpPr>
        <p:spPr>
          <a:xfrm>
            <a:off x="419600" y="2981224"/>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6" name="Google Shape;236;g120c3ab80e9_0_223"/>
          <p:cNvSpPr txBox="1"/>
          <p:nvPr>
            <p:ph idx="7" type="title"/>
          </p:nvPr>
        </p:nvSpPr>
        <p:spPr>
          <a:xfrm>
            <a:off x="419600" y="4104897"/>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7" name="Google Shape;237;g120c3ab80e9_0_223"/>
          <p:cNvSpPr txBox="1"/>
          <p:nvPr>
            <p:ph idx="8" type="title"/>
          </p:nvPr>
        </p:nvSpPr>
        <p:spPr>
          <a:xfrm>
            <a:off x="2069056" y="2981224"/>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8" name="Google Shape;238;g120c3ab80e9_0_223"/>
          <p:cNvSpPr txBox="1"/>
          <p:nvPr>
            <p:ph idx="9" type="title"/>
          </p:nvPr>
        </p:nvSpPr>
        <p:spPr>
          <a:xfrm>
            <a:off x="2069056" y="4104897"/>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9" name="Google Shape;239;g120c3ab80e9_0_223"/>
          <p:cNvSpPr txBox="1"/>
          <p:nvPr>
            <p:ph idx="13" type="title"/>
          </p:nvPr>
        </p:nvSpPr>
        <p:spPr>
          <a:xfrm>
            <a:off x="419600" y="725813"/>
            <a:ext cx="4250700" cy="8856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9pPr>
          </a:lstStyle>
          <a:p/>
        </p:txBody>
      </p:sp>
      <p:sp>
        <p:nvSpPr>
          <p:cNvPr id="240" name="Google Shape;240;g120c3ab80e9_0_223"/>
          <p:cNvSpPr txBox="1"/>
          <p:nvPr>
            <p:ph idx="14"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41" name="Google Shape;241;g120c3ab80e9_0_223"/>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Competitive Research Slide 3">
  <p:cSld name="CUSTOM_8">
    <p:spTree>
      <p:nvGrpSpPr>
        <p:cNvPr id="242" name="Shape 242"/>
        <p:cNvGrpSpPr/>
        <p:nvPr/>
      </p:nvGrpSpPr>
      <p:grpSpPr>
        <a:xfrm>
          <a:off x="0" y="0"/>
          <a:ext cx="0" cy="0"/>
          <a:chOff x="0" y="0"/>
          <a:chExt cx="0" cy="0"/>
        </a:xfrm>
      </p:grpSpPr>
      <p:sp>
        <p:nvSpPr>
          <p:cNvPr id="243" name="Google Shape;243;g120c3ab80e9_0_237"/>
          <p:cNvSpPr txBox="1"/>
          <p:nvPr>
            <p:ph type="title"/>
          </p:nvPr>
        </p:nvSpPr>
        <p:spPr>
          <a:xfrm>
            <a:off x="5459850" y="767600"/>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44" name="Google Shape;244;g120c3ab80e9_0_237"/>
          <p:cNvSpPr txBox="1"/>
          <p:nvPr>
            <p:ph idx="2" type="title"/>
          </p:nvPr>
        </p:nvSpPr>
        <p:spPr>
          <a:xfrm>
            <a:off x="5459850" y="1750850"/>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45" name="Google Shape;245;g120c3ab80e9_0_237"/>
          <p:cNvSpPr txBox="1"/>
          <p:nvPr>
            <p:ph idx="3" type="title"/>
          </p:nvPr>
        </p:nvSpPr>
        <p:spPr>
          <a:xfrm>
            <a:off x="7109306" y="767600"/>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46" name="Google Shape;246;g120c3ab80e9_0_237"/>
          <p:cNvSpPr txBox="1"/>
          <p:nvPr>
            <p:ph idx="4" type="title"/>
          </p:nvPr>
        </p:nvSpPr>
        <p:spPr>
          <a:xfrm>
            <a:off x="7109306" y="1750850"/>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47" name="Google Shape;247;g120c3ab80e9_0_237"/>
          <p:cNvSpPr txBox="1"/>
          <p:nvPr>
            <p:ph idx="5" type="title"/>
          </p:nvPr>
        </p:nvSpPr>
        <p:spPr>
          <a:xfrm>
            <a:off x="5459850" y="2650926"/>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48" name="Google Shape;248;g120c3ab80e9_0_237"/>
          <p:cNvSpPr txBox="1"/>
          <p:nvPr>
            <p:ph idx="6" type="title"/>
          </p:nvPr>
        </p:nvSpPr>
        <p:spPr>
          <a:xfrm>
            <a:off x="5459850" y="3634176"/>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49" name="Google Shape;249;g120c3ab80e9_0_237"/>
          <p:cNvSpPr txBox="1"/>
          <p:nvPr>
            <p:ph idx="7" type="title"/>
          </p:nvPr>
        </p:nvSpPr>
        <p:spPr>
          <a:xfrm>
            <a:off x="7109306" y="2650926"/>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50" name="Google Shape;250;g120c3ab80e9_0_237"/>
          <p:cNvSpPr txBox="1"/>
          <p:nvPr>
            <p:ph idx="8" type="title"/>
          </p:nvPr>
        </p:nvSpPr>
        <p:spPr>
          <a:xfrm>
            <a:off x="7109306" y="3634176"/>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51" name="Google Shape;251;g120c3ab80e9_0_237"/>
          <p:cNvSpPr txBox="1"/>
          <p:nvPr>
            <p:ph idx="9"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52" name="Google Shape;252;g120c3ab80e9_0_23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53" name="Shape 253"/>
        <p:cNvGrpSpPr/>
        <p:nvPr/>
      </p:nvGrpSpPr>
      <p:grpSpPr>
        <a:xfrm>
          <a:off x="0" y="0"/>
          <a:ext cx="0" cy="0"/>
          <a:chOff x="0" y="0"/>
          <a:chExt cx="0" cy="0"/>
        </a:xfrm>
      </p:grpSpPr>
      <p:sp>
        <p:nvSpPr>
          <p:cNvPr id="254" name="Google Shape;254;g120c3ab80e9_0_248"/>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5" name="Google Shape;255;g120c3ab80e9_0_248"/>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6" name="Google Shape;256;g120c3ab80e9_0_2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2 Column Layout">
  <p:cSld name="CUSTOM_4">
    <p:spTree>
      <p:nvGrpSpPr>
        <p:cNvPr id="34" name="Shape 34"/>
        <p:cNvGrpSpPr/>
        <p:nvPr/>
      </p:nvGrpSpPr>
      <p:grpSpPr>
        <a:xfrm>
          <a:off x="0" y="0"/>
          <a:ext cx="0" cy="0"/>
          <a:chOff x="0" y="0"/>
          <a:chExt cx="0" cy="0"/>
        </a:xfrm>
      </p:grpSpPr>
      <p:sp>
        <p:nvSpPr>
          <p:cNvPr id="35" name="Google Shape;35;g120c3ab80e9_0_29"/>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36" name="Google Shape;36;g120c3ab80e9_0_2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37" name="Google Shape;37;g120c3ab80e9_0_29"/>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
        <p:nvSpPr>
          <p:cNvPr id="38" name="Google Shape;38;g120c3ab80e9_0_29"/>
          <p:cNvSpPr txBox="1"/>
          <p:nvPr>
            <p:ph idx="3" type="body"/>
          </p:nvPr>
        </p:nvSpPr>
        <p:spPr>
          <a:xfrm>
            <a:off x="4722000" y="844225"/>
            <a:ext cx="4024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200"/>
              <a:buFont typeface="Proxima Nova"/>
              <a:buNone/>
              <a:defRPr sz="1200">
                <a:latin typeface="Proxima Nova"/>
                <a:ea typeface="Proxima Nova"/>
                <a:cs typeface="Proxima Nova"/>
                <a:sym typeface="Proxima Nova"/>
              </a:defRPr>
            </a:lvl1pPr>
            <a:lvl2pPr indent="-228600" lvl="1" marL="9144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3pPr>
            <a:lvl4pPr indent="-228600" lvl="3" marL="18288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4pPr>
            <a:lvl5pPr indent="-228600" lvl="4" marL="22860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5pPr>
            <a:lvl6pPr indent="-228600" lvl="5" marL="27432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6pPr>
            <a:lvl7pPr indent="-228600" lvl="6" marL="32004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7pPr>
            <a:lvl8pPr indent="-228600" lvl="7" marL="36576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8pPr>
            <a:lvl9pPr indent="-228600" lvl="8" marL="41148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8">
  <p:cSld name="CUSTOM_9_1_1_1">
    <p:bg>
      <p:bgPr>
        <a:solidFill>
          <a:schemeClr val="dk1"/>
        </a:solidFill>
      </p:bgPr>
    </p:bg>
    <p:spTree>
      <p:nvGrpSpPr>
        <p:cNvPr id="39" name="Shape 39"/>
        <p:cNvGrpSpPr/>
        <p:nvPr/>
      </p:nvGrpSpPr>
      <p:grpSpPr>
        <a:xfrm>
          <a:off x="0" y="0"/>
          <a:ext cx="0" cy="0"/>
          <a:chOff x="0" y="0"/>
          <a:chExt cx="0" cy="0"/>
        </a:xfrm>
      </p:grpSpPr>
      <p:sp>
        <p:nvSpPr>
          <p:cNvPr id="40" name="Google Shape;40;g120c3ab80e9_0_34"/>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41" name="Google Shape;41;g120c3ab80e9_0_34"/>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42" name="Google Shape;42;g120c3ab80e9_0_34"/>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43" name="Google Shape;43;g120c3ab80e9_0_34"/>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44" name="Google Shape;44;g120c3ab80e9_0_3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45" name="Google Shape;45;g120c3ab80e9_0_34"/>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46" name="Google Shape;46;g120c3ab80e9_0_34"/>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47" name="Google Shape;47;g120c3ab80e9_0_34"/>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9">
  <p:cSld name="CUSTOM_9_1_1_1_1">
    <p:bg>
      <p:bgPr>
        <a:solidFill>
          <a:schemeClr val="dk1"/>
        </a:solidFill>
      </p:bgPr>
    </p:bg>
    <p:spTree>
      <p:nvGrpSpPr>
        <p:cNvPr id="48" name="Shape 48"/>
        <p:cNvGrpSpPr/>
        <p:nvPr/>
      </p:nvGrpSpPr>
      <p:grpSpPr>
        <a:xfrm>
          <a:off x="0" y="0"/>
          <a:ext cx="0" cy="0"/>
          <a:chOff x="0" y="0"/>
          <a:chExt cx="0" cy="0"/>
        </a:xfrm>
      </p:grpSpPr>
      <p:sp>
        <p:nvSpPr>
          <p:cNvPr id="49" name="Google Shape;49;g120c3ab80e9_0_43"/>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 name="Google Shape;50;g120c3ab80e9_0_43"/>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51" name="Google Shape;51;g120c3ab80e9_0_43"/>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52" name="Google Shape;52;g120c3ab80e9_0_43"/>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53" name="Google Shape;53;g120c3ab80e9_0_4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54" name="Google Shape;54;g120c3ab80e9_0_43"/>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55" name="Google Shape;55;g120c3ab80e9_0_43"/>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56" name="Google Shape;56;g120c3ab80e9_0_43"/>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ext Box Layout">
  <p:cSld name="CUSTOM_3">
    <p:spTree>
      <p:nvGrpSpPr>
        <p:cNvPr id="57" name="Shape 57"/>
        <p:cNvGrpSpPr/>
        <p:nvPr/>
      </p:nvGrpSpPr>
      <p:grpSpPr>
        <a:xfrm>
          <a:off x="0" y="0"/>
          <a:ext cx="0" cy="0"/>
          <a:chOff x="0" y="0"/>
          <a:chExt cx="0" cy="0"/>
        </a:xfrm>
      </p:grpSpPr>
      <p:sp>
        <p:nvSpPr>
          <p:cNvPr id="58" name="Google Shape;58;g120c3ab80e9_0_52"/>
          <p:cNvSpPr txBox="1"/>
          <p:nvPr>
            <p:ph idx="1" type="body"/>
          </p:nvPr>
        </p:nvSpPr>
        <p:spPr>
          <a:xfrm>
            <a:off x="419100" y="844225"/>
            <a:ext cx="83277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800"/>
              <a:buFont typeface="Proxima Nova"/>
              <a:buNone/>
              <a:defRPr>
                <a:solidFill>
                  <a:schemeClr val="dk1"/>
                </a:solidFill>
                <a:latin typeface="Proxima Nova"/>
                <a:ea typeface="Proxima Nova"/>
                <a:cs typeface="Proxima Nova"/>
                <a:sym typeface="Proxima Nova"/>
              </a:defRPr>
            </a:lvl1pPr>
            <a:lvl2pPr indent="-304800" lvl="1" marL="9144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8pPr>
            <a:lvl9pPr indent="-304800" lvl="8" marL="411480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9pPr>
          </a:lstStyle>
          <a:p/>
        </p:txBody>
      </p:sp>
      <p:sp>
        <p:nvSpPr>
          <p:cNvPr id="59" name="Google Shape;59;g120c3ab80e9_0_5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60" name="Google Shape;60;g120c3ab80e9_0_52"/>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Slide">
  <p:cSld name="TITLE_2">
    <p:spTree>
      <p:nvGrpSpPr>
        <p:cNvPr id="61" name="Shape 61"/>
        <p:cNvGrpSpPr/>
        <p:nvPr/>
      </p:nvGrpSpPr>
      <p:grpSpPr>
        <a:xfrm>
          <a:off x="0" y="0"/>
          <a:ext cx="0" cy="0"/>
          <a:chOff x="0" y="0"/>
          <a:chExt cx="0" cy="0"/>
        </a:xfrm>
      </p:grpSpPr>
      <p:sp>
        <p:nvSpPr>
          <p:cNvPr id="62" name="Google Shape;62;g120c3ab80e9_0_56"/>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3" name="Google Shape;63;g120c3ab80e9_0_5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64" name="Google Shape;64;g120c3ab80e9_0_56"/>
          <p:cNvPicPr preferRelativeResize="0"/>
          <p:nvPr/>
        </p:nvPicPr>
        <p:blipFill rotWithShape="1">
          <a:blip r:embed="rId2">
            <a:alphaModFix/>
          </a:blip>
          <a:srcRect b="0" l="0" r="0" t="0"/>
          <a:stretch/>
        </p:blipFill>
        <p:spPr>
          <a:xfrm>
            <a:off x="319571" y="152025"/>
            <a:ext cx="1883814" cy="393600"/>
          </a:xfrm>
          <a:prstGeom prst="rect">
            <a:avLst/>
          </a:prstGeom>
          <a:noFill/>
          <a:ln>
            <a:noFill/>
          </a:ln>
        </p:spPr>
      </p:pic>
      <p:sp>
        <p:nvSpPr>
          <p:cNvPr id="65" name="Google Shape;65;g120c3ab80e9_0_56"/>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66" name="Google Shape;66;g120c3ab80e9_0_56"/>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67" name="Google Shape;67;g120c3ab80e9_0_56"/>
          <p:cNvSpPr txBox="1"/>
          <p:nvPr>
            <p:ph type="ctrTitle"/>
          </p:nvPr>
        </p:nvSpPr>
        <p:spPr>
          <a:xfrm>
            <a:off x="414169" y="1838275"/>
            <a:ext cx="4157700" cy="554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5000"/>
              <a:buFont typeface="Proxima Nova Extrabold"/>
              <a:buNone/>
              <a:defRPr b="0" i="0" sz="5000">
                <a:latin typeface="Proxima Nova Extrabold"/>
                <a:ea typeface="Proxima Nova Extrabold"/>
                <a:cs typeface="Proxima Nova Extrabold"/>
                <a:sym typeface="Proxima Nova Extrabold"/>
              </a:defRPr>
            </a:lvl1pPr>
            <a:lvl2pPr lvl="1"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pic>
        <p:nvPicPr>
          <p:cNvPr id="68" name="Google Shape;68;g120c3ab80e9_0_56"/>
          <p:cNvPicPr preferRelativeResize="0"/>
          <p:nvPr/>
        </p:nvPicPr>
        <p:blipFill rotWithShape="1">
          <a:blip r:embed="rId3">
            <a:alphaModFix/>
          </a:blip>
          <a:srcRect b="18359" l="45026" r="4961" t="18352"/>
          <a:stretch/>
        </p:blipFill>
        <p:spPr>
          <a:xfrm>
            <a:off x="4572000" y="982375"/>
            <a:ext cx="4572475" cy="3255249"/>
          </a:xfrm>
          <a:prstGeom prst="rect">
            <a:avLst/>
          </a:prstGeom>
          <a:noFill/>
          <a:ln>
            <a:noFill/>
          </a:ln>
        </p:spPr>
      </p:pic>
      <p:pic>
        <p:nvPicPr>
          <p:cNvPr id="69" name="Google Shape;69;g120c3ab80e9_0_56"/>
          <p:cNvPicPr preferRelativeResize="0"/>
          <p:nvPr/>
        </p:nvPicPr>
        <p:blipFill rotWithShape="1">
          <a:blip r:embed="rId4">
            <a:alphaModFix/>
          </a:blip>
          <a:srcRect b="17611" l="45426" r="51389" t="19100"/>
          <a:stretch/>
        </p:blipFill>
        <p:spPr>
          <a:xfrm>
            <a:off x="0" y="982375"/>
            <a:ext cx="291000" cy="32552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70" name="Shape 70"/>
        <p:cNvGrpSpPr/>
        <p:nvPr/>
      </p:nvGrpSpPr>
      <p:grpSpPr>
        <a:xfrm>
          <a:off x="0" y="0"/>
          <a:ext cx="0" cy="0"/>
          <a:chOff x="0" y="0"/>
          <a:chExt cx="0" cy="0"/>
        </a:xfrm>
      </p:grpSpPr>
      <p:sp>
        <p:nvSpPr>
          <p:cNvPr id="71" name="Google Shape;71;g120c3ab80e9_0_65"/>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72" name="Google Shape;72;g120c3ab80e9_0_65"/>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73" name="Google Shape;73;g120c3ab80e9_0_65"/>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4" name="Google Shape;74;g120c3ab80e9_0_6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75" name="Google Shape;75;g120c3ab80e9_0_65"/>
          <p:cNvPicPr preferRelativeResize="0"/>
          <p:nvPr/>
        </p:nvPicPr>
        <p:blipFill rotWithShape="1">
          <a:blip r:embed="rId2">
            <a:alphaModFix/>
          </a:blip>
          <a:srcRect b="18359" l="45026" r="4961" t="18352"/>
          <a:stretch/>
        </p:blipFill>
        <p:spPr>
          <a:xfrm>
            <a:off x="4572000" y="982375"/>
            <a:ext cx="4572475" cy="3255249"/>
          </a:xfrm>
          <a:prstGeom prst="rect">
            <a:avLst/>
          </a:prstGeom>
          <a:noFill/>
          <a:ln>
            <a:noFill/>
          </a:ln>
        </p:spPr>
      </p:pic>
      <p:pic>
        <p:nvPicPr>
          <p:cNvPr id="76" name="Google Shape;76;g120c3ab80e9_0_65"/>
          <p:cNvPicPr preferRelativeResize="0"/>
          <p:nvPr/>
        </p:nvPicPr>
        <p:blipFill rotWithShape="1">
          <a:blip r:embed="rId3">
            <a:alphaModFix/>
          </a:blip>
          <a:srcRect b="17611" l="45426" r="51389" t="19100"/>
          <a:stretch/>
        </p:blipFill>
        <p:spPr>
          <a:xfrm>
            <a:off x="0" y="982375"/>
            <a:ext cx="291000" cy="3255249"/>
          </a:xfrm>
          <a:prstGeom prst="rect">
            <a:avLst/>
          </a:prstGeom>
          <a:noFill/>
          <a:ln>
            <a:noFill/>
          </a:ln>
        </p:spPr>
      </p:pic>
      <p:sp>
        <p:nvSpPr>
          <p:cNvPr id="77" name="Google Shape;77;g120c3ab80e9_0_65"/>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9pPr>
          </a:lstStyle>
          <a:p/>
        </p:txBody>
      </p:sp>
      <p:pic>
        <p:nvPicPr>
          <p:cNvPr id="78" name="Google Shape;78;g120c3ab80e9_0_65"/>
          <p:cNvPicPr preferRelativeResize="0"/>
          <p:nvPr/>
        </p:nvPicPr>
        <p:blipFill rotWithShape="1">
          <a:blip r:embed="rId4">
            <a:alphaModFix/>
          </a:blip>
          <a:srcRect b="0" l="0" r="0" t="0"/>
          <a:stretch/>
        </p:blipFill>
        <p:spPr>
          <a:xfrm>
            <a:off x="319571" y="152025"/>
            <a:ext cx="1883814"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33" Type="http://schemas.openxmlformats.org/officeDocument/2006/relationships/slideLayout" Target="../slideLayouts/slideLayout31.xml"/><Relationship Id="rId10" Type="http://schemas.openxmlformats.org/officeDocument/2006/relationships/slideLayout" Target="../slideLayouts/slideLayout8.xml"/><Relationship Id="rId32" Type="http://schemas.openxmlformats.org/officeDocument/2006/relationships/slideLayout" Target="../slideLayouts/slideLayout30.xml"/><Relationship Id="rId13" Type="http://schemas.openxmlformats.org/officeDocument/2006/relationships/slideLayout" Target="../slideLayouts/slideLayout11.xml"/><Relationship Id="rId35" Type="http://schemas.openxmlformats.org/officeDocument/2006/relationships/theme" Target="../theme/theme2.xml"/><Relationship Id="rId12" Type="http://schemas.openxmlformats.org/officeDocument/2006/relationships/slideLayout" Target="../slideLayouts/slideLayout10.xml"/><Relationship Id="rId34" Type="http://schemas.openxmlformats.org/officeDocument/2006/relationships/slideLayout" Target="../slideLayouts/slideLayout32.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20c3ab80e9_0_0"/>
          <p:cNvSpPr txBox="1"/>
          <p:nvPr/>
        </p:nvSpPr>
        <p:spPr>
          <a:xfrm>
            <a:off x="419100" y="2613689"/>
            <a:ext cx="8305800" cy="93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FFFFFF"/>
              </a:solidFill>
              <a:latin typeface="Tahoma"/>
              <a:ea typeface="Tahoma"/>
              <a:cs typeface="Tahoma"/>
              <a:sym typeface="Tahoma"/>
            </a:endParaRPr>
          </a:p>
        </p:txBody>
      </p:sp>
      <p:sp>
        <p:nvSpPr>
          <p:cNvPr id="7" name="Google Shape;7;g120c3ab80e9_0_0"/>
          <p:cNvSpPr txBox="1"/>
          <p:nvPr/>
        </p:nvSpPr>
        <p:spPr>
          <a:xfrm>
            <a:off x="419100" y="1249987"/>
            <a:ext cx="8305800" cy="114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Proxima Nova"/>
              <a:ea typeface="Proxima Nova"/>
              <a:cs typeface="Proxima Nova"/>
              <a:sym typeface="Proxima Nova"/>
            </a:endParaRPr>
          </a:p>
        </p:txBody>
      </p:sp>
      <p:sp>
        <p:nvSpPr>
          <p:cNvPr id="8" name="Google Shape;8;g120c3ab80e9_0_0"/>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212121"/>
                </a:solidFill>
                <a:latin typeface="Nunito Sans"/>
                <a:ea typeface="Nunito Sans"/>
                <a:cs typeface="Nunito Sans"/>
                <a:sym typeface="Nunito Sans"/>
              </a:rPr>
              <a:t>‹#›</a:t>
            </a:fld>
            <a:endParaRPr b="0" i="0" sz="600" u="none" cap="none" strike="noStrike">
              <a:solidFill>
                <a:srgbClr val="212121"/>
              </a:solidFill>
              <a:latin typeface="Nunito Sans"/>
              <a:ea typeface="Nunito Sans"/>
              <a:cs typeface="Nunito Sans"/>
              <a:sym typeface="Nunito Sans"/>
            </a:endParaRPr>
          </a:p>
        </p:txBody>
      </p:sp>
      <p:sp>
        <p:nvSpPr>
          <p:cNvPr id="9" name="Google Shape;9;g120c3ab80e9_0_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sp>
        <p:nvSpPr>
          <p:cNvPr id="10" name="Google Shape;10;g120c3ab80e9_0_0"/>
          <p:cNvSpPr/>
          <p:nvPr/>
        </p:nvSpPr>
        <p:spPr>
          <a:xfrm>
            <a:off x="0" y="279571"/>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1" name="Google Shape;11;g120c3ab80e9_0_0"/>
          <p:cNvSpPr/>
          <p:nvPr/>
        </p:nvSpPr>
        <p:spPr>
          <a:xfrm>
            <a:off x="0" y="4864419"/>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2" name="Google Shape;12;g120c3ab80e9_0_0"/>
          <p:cNvPicPr preferRelativeResize="0"/>
          <p:nvPr/>
        </p:nvPicPr>
        <p:blipFill rotWithShape="1">
          <a:blip r:embed="rId1">
            <a:alphaModFix/>
          </a:blip>
          <a:srcRect b="0" l="0" r="0" t="0"/>
          <a:stretch/>
        </p:blipFill>
        <p:spPr>
          <a:xfrm>
            <a:off x="7664829" y="4796325"/>
            <a:ext cx="1031500" cy="121500"/>
          </a:xfrm>
          <a:prstGeom prst="rect">
            <a:avLst/>
          </a:prstGeom>
          <a:noFill/>
          <a:ln>
            <a:noFill/>
          </a:ln>
        </p:spPr>
      </p:pic>
      <p:sp>
        <p:nvSpPr>
          <p:cNvPr id="13" name="Google Shape;13;g120c3ab80e9_0_0"/>
          <p:cNvSpPr txBox="1"/>
          <p:nvPr>
            <p:ph type="title"/>
          </p:nvPr>
        </p:nvSpPr>
        <p:spPr>
          <a:xfrm>
            <a:off x="419100" y="2613689"/>
            <a:ext cx="8305800" cy="932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800"/>
              <a:buFont typeface="Arial"/>
              <a:buNone/>
              <a:defRPr b="1" i="0" sz="2500" u="none" cap="none" strike="noStrike">
                <a:solidFill>
                  <a:schemeClr val="lt1"/>
                </a:solidFill>
                <a:latin typeface="Tahoma"/>
                <a:ea typeface="Tahoma"/>
                <a:cs typeface="Tahoma"/>
                <a:sym typeface="Tahoma"/>
              </a:defRPr>
            </a:lvl1pPr>
            <a:lvl2pPr lvl="1"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9pPr>
          </a:lstStyle>
          <a:p/>
        </p:txBody>
      </p:sp>
      <p:sp>
        <p:nvSpPr>
          <p:cNvPr id="14" name="Google Shape;14;g120c3ab80e9_0_0"/>
          <p:cNvSpPr txBox="1"/>
          <p:nvPr>
            <p:ph idx="1" type="body"/>
          </p:nvPr>
        </p:nvSpPr>
        <p:spPr>
          <a:xfrm>
            <a:off x="419100" y="1249987"/>
            <a:ext cx="8305800" cy="1140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9pPr>
          </a:lstStyle>
          <a:p/>
        </p:txBody>
      </p:sp>
      <p:pic>
        <p:nvPicPr>
          <p:cNvPr id="15" name="Google Shape;15;g120c3ab80e9_0_0"/>
          <p:cNvPicPr preferRelativeResize="0"/>
          <p:nvPr/>
        </p:nvPicPr>
        <p:blipFill rotWithShape="1">
          <a:blip r:embed="rId2">
            <a:alphaModFix/>
          </a:blip>
          <a:srcRect b="0" l="0" r="0" t="0"/>
          <a:stretch/>
        </p:blipFill>
        <p:spPr>
          <a:xfrm>
            <a:off x="-358500" y="0"/>
            <a:ext cx="95250" cy="5143500"/>
          </a:xfrm>
          <a:prstGeom prst="rect">
            <a:avLst/>
          </a:prstGeom>
          <a:noFill/>
          <a:ln>
            <a:noFill/>
          </a:ln>
        </p:spPr>
      </p:pic>
      <p:sp>
        <p:nvSpPr>
          <p:cNvPr id="16" name="Google Shape;16;g120c3ab80e9_0_0"/>
          <p:cNvSpPr/>
          <p:nvPr/>
        </p:nvSpPr>
        <p:spPr>
          <a:xfrm>
            <a:off x="0" y="5103600"/>
            <a:ext cx="9144000" cy="39900"/>
          </a:xfrm>
          <a:prstGeom prst="rect">
            <a:avLst/>
          </a:prstGeom>
          <a:gradFill>
            <a:gsLst>
              <a:gs pos="0">
                <a:schemeClr val="accent2"/>
              </a:gs>
              <a:gs pos="52000">
                <a:schemeClr val="accent3"/>
              </a:gs>
              <a:gs pos="100000">
                <a:schemeClr val="accent5"/>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site.mockito.org/" TargetMode="Externa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www.javadoc.io/doc/org.mockito/mockito-core/1.10.19/org/mockito/Mockito.html#1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localhost:8080/spring-rest-api-1.0.0-SNAPSHOT/" TargetMode="External"/><Relationship Id="rId4" Type="http://schemas.openxmlformats.org/officeDocument/2006/relationships/hyperlink" Target="http://localhost:8080/spring-mvc-test/homePag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localhost:8080/spring-mvc-test/gre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localhost:8080/spring-mvc-test/greetWithPathVariable/Joh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localhost:8080/spring-mvc-test/greetWithQueryVariable?name=John%20Do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swagger.io/tools/swagger-inspector/"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localhost:8080/name_of_our_api/api/v2/api-docs" TargetMode="External"/><Relationship Id="rId4" Type="http://schemas.openxmlformats.org/officeDocument/2006/relationships/hyperlink" Target="http://localhost:8080/name_of_our_api/api/v2/api-docs" TargetMode="External"/><Relationship Id="rId5"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localhost:8080/name_of_our_api/swagger-ui/index.html" TargetMode="External"/><Relationship Id="rId4" Type="http://schemas.openxmlformats.org/officeDocument/2006/relationships/hyperlink" Target="http://localhost:8080/name_of_our_api/api/v2/api-docs" TargetMode="External"/><Relationship Id="rId5"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localhost:8080/v3/api-docs" TargetMode="External"/><Relationship Id="rId4" Type="http://schemas.openxmlformats.org/officeDocument/2006/relationships/hyperlink" Target="http://localhost:8080/swagger-ui.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
          <p:cNvSpPr txBox="1"/>
          <p:nvPr>
            <p:ph type="ctrTitle"/>
          </p:nvPr>
        </p:nvSpPr>
        <p:spPr>
          <a:xfrm>
            <a:off x="414163" y="1838266"/>
            <a:ext cx="8348700" cy="554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 sz="5000"/>
              <a:t>Improve your application robustness with testing</a:t>
            </a:r>
            <a:endParaRPr sz="5000"/>
          </a:p>
          <a:p>
            <a:pPr indent="0" lvl="0" marL="0" rtl="0" algn="l">
              <a:lnSpc>
                <a:spcPct val="90000"/>
              </a:lnSpc>
              <a:spcBef>
                <a:spcPts val="0"/>
              </a:spcBef>
              <a:spcAft>
                <a:spcPts val="0"/>
              </a:spcAft>
              <a:buClr>
                <a:schemeClr val="dk1"/>
              </a:buClr>
              <a:buSzPts val="1100"/>
              <a:buFont typeface="Arial"/>
              <a:buNone/>
            </a:pPr>
            <a:r>
              <a:rPr lang="en" sz="5000"/>
              <a:t>and API documentation</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Important JUnit annotations </a:t>
            </a:r>
            <a:endParaRPr/>
          </a:p>
        </p:txBody>
      </p:sp>
      <p:sp>
        <p:nvSpPr>
          <p:cNvPr id="333" name="Google Shape;333;p10"/>
          <p:cNvSpPr txBox="1"/>
          <p:nvPr>
            <p:ph idx="1" type="body"/>
          </p:nvPr>
        </p:nvSpPr>
        <p:spPr>
          <a:xfrm>
            <a:off x="375450" y="788900"/>
            <a:ext cx="8393100" cy="532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lang="en"/>
              <a:t>JUnit uses annotations to mark methods as test methods and to configure them. The following table gives an overview of the most important annotations in JUnit 5. All these annotations are part of the </a:t>
            </a:r>
            <a:r>
              <a:rPr i="1" lang="en"/>
              <a:t>org.junit.jupiter.api package</a:t>
            </a:r>
            <a:r>
              <a:rPr lang="en"/>
              <a:t>.</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p:txBody>
      </p:sp>
      <p:sp>
        <p:nvSpPr>
          <p:cNvPr id="334" name="Google Shape;334;p10"/>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aphicFrame>
        <p:nvGraphicFramePr>
          <p:cNvPr id="335" name="Google Shape;335;p10"/>
          <p:cNvGraphicFramePr/>
          <p:nvPr/>
        </p:nvGraphicFramePr>
        <p:xfrm>
          <a:off x="952500" y="1312755"/>
          <a:ext cx="3000000" cy="3000000"/>
        </p:xfrm>
        <a:graphic>
          <a:graphicData uri="http://schemas.openxmlformats.org/drawingml/2006/table">
            <a:tbl>
              <a:tblPr>
                <a:noFill/>
                <a:tableStyleId>{62350CF5-2D50-49E6-BCFD-72D40E43E6E6}</a:tableStyleId>
              </a:tblPr>
              <a:tblGrid>
                <a:gridCol w="2009125"/>
                <a:gridCol w="5229875"/>
              </a:tblGrid>
              <a:tr h="196050">
                <a:tc>
                  <a:txBody>
                    <a:bodyPr/>
                    <a:lstStyle/>
                    <a:p>
                      <a:pPr indent="0" lvl="0" marL="0" marR="0" rtl="0" algn="l">
                        <a:lnSpc>
                          <a:spcPct val="100000"/>
                        </a:lnSpc>
                        <a:spcBef>
                          <a:spcPts val="0"/>
                        </a:spcBef>
                        <a:spcAft>
                          <a:spcPts val="0"/>
                        </a:spcAft>
                        <a:buClr>
                          <a:srgbClr val="000000"/>
                        </a:buClr>
                        <a:buSzPts val="600"/>
                        <a:buFont typeface="Arial"/>
                        <a:buNone/>
                      </a:pPr>
                      <a:r>
                        <a:rPr b="1" lang="en" sz="800" u="none" cap="none" strike="noStrike">
                          <a:latin typeface="Courier New"/>
                          <a:ea typeface="Courier New"/>
                          <a:cs typeface="Courier New"/>
                          <a:sym typeface="Courier New"/>
                        </a:rPr>
                        <a:t>Annotation</a:t>
                      </a:r>
                      <a:endParaRPr b="1" sz="800" u="none" cap="none" strike="noStrike">
                        <a:latin typeface="Courier New"/>
                        <a:ea typeface="Courier New"/>
                        <a:cs typeface="Courier New"/>
                        <a:sym typeface="Courier New"/>
                      </a:endParaRPr>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600"/>
                        <a:buFont typeface="Arial"/>
                        <a:buNone/>
                      </a:pPr>
                      <a:r>
                        <a:rPr b="1" lang="en" sz="800" u="none" cap="none" strike="noStrike">
                          <a:latin typeface="Courier New"/>
                          <a:ea typeface="Courier New"/>
                          <a:cs typeface="Courier New"/>
                          <a:sym typeface="Courier New"/>
                        </a:rPr>
                        <a:t>Description</a:t>
                      </a:r>
                      <a:endParaRPr b="1" sz="800" u="none" cap="none" strike="noStrike">
                        <a:latin typeface="Courier New"/>
                        <a:ea typeface="Courier New"/>
                        <a:cs typeface="Courier New"/>
                        <a:sym typeface="Courier New"/>
                      </a:endParaRPr>
                    </a:p>
                  </a:txBody>
                  <a:tcPr marT="91425" marB="91425" marR="91425" marL="91425">
                    <a:solidFill>
                      <a:schemeClr val="accent5"/>
                    </a:solidFill>
                  </a:tcPr>
                </a:tc>
              </a:tr>
              <a:tr h="102200">
                <a:tc>
                  <a:txBody>
                    <a:bodyPr/>
                    <a:lstStyle/>
                    <a:p>
                      <a:pPr indent="0" lvl="0" marL="0" marR="0" rtl="0" algn="l">
                        <a:lnSpc>
                          <a:spcPct val="100000"/>
                        </a:lnSpc>
                        <a:spcBef>
                          <a:spcPts val="0"/>
                        </a:spcBef>
                        <a:spcAft>
                          <a:spcPts val="0"/>
                        </a:spcAft>
                        <a:buClr>
                          <a:srgbClr val="000000"/>
                        </a:buClr>
                        <a:buSzPts val="600"/>
                        <a:buFont typeface="Arial"/>
                        <a:buNone/>
                      </a:pPr>
                      <a:r>
                        <a:rPr b="1" lang="en" sz="850" u="none" cap="none" strike="noStrike">
                          <a:solidFill>
                            <a:schemeClr val="dk1"/>
                          </a:solidFill>
                          <a:highlight>
                            <a:srgbClr val="FFFFFF"/>
                          </a:highlight>
                          <a:latin typeface="Courier New"/>
                          <a:ea typeface="Courier New"/>
                          <a:cs typeface="Courier New"/>
                          <a:sym typeface="Courier New"/>
                        </a:rPr>
                        <a:t>@Test</a:t>
                      </a:r>
                      <a:endParaRPr b="1" sz="850" u="none" cap="none" strike="noStrike">
                        <a:latin typeface="Courier New"/>
                        <a:ea typeface="Courier New"/>
                        <a:cs typeface="Courier New"/>
                        <a:sym typeface="Courier New"/>
                      </a:endParaRPr>
                    </a:p>
                  </a:txBody>
                  <a:tcPr marT="45700" marB="45700" marR="91425" marL="91425" anchor="ctr"/>
                </a:tc>
                <a:tc>
                  <a:txBody>
                    <a:bodyPr/>
                    <a:lstStyle/>
                    <a:p>
                      <a:pPr indent="0" lvl="0" marL="0" marR="0" rtl="0" algn="l">
                        <a:lnSpc>
                          <a:spcPct val="100000"/>
                        </a:lnSpc>
                        <a:spcBef>
                          <a:spcPts val="0"/>
                        </a:spcBef>
                        <a:spcAft>
                          <a:spcPts val="0"/>
                        </a:spcAft>
                        <a:buClr>
                          <a:srgbClr val="000000"/>
                        </a:buClr>
                        <a:buSzPts val="600"/>
                        <a:buFont typeface="Arial"/>
                        <a:buNone/>
                      </a:pPr>
                      <a:r>
                        <a:rPr lang="en" sz="850" u="none" cap="none" strike="noStrike">
                          <a:solidFill>
                            <a:schemeClr val="dk1"/>
                          </a:solidFill>
                          <a:highlight>
                            <a:srgbClr val="FFFFFF"/>
                          </a:highlight>
                          <a:latin typeface="Courier New"/>
                          <a:ea typeface="Courier New"/>
                          <a:cs typeface="Courier New"/>
                          <a:sym typeface="Courier New"/>
                        </a:rPr>
                        <a:t>Identifies a method as a test method.</a:t>
                      </a:r>
                      <a:endParaRPr sz="850" u="none" cap="none" strike="noStrike">
                        <a:latin typeface="Courier New"/>
                        <a:ea typeface="Courier New"/>
                        <a:cs typeface="Courier New"/>
                        <a:sym typeface="Courier New"/>
                      </a:endParaRPr>
                    </a:p>
                  </a:txBody>
                  <a:tcPr marT="45700" marB="45700" marR="91425" marL="91425"/>
                </a:tc>
              </a:tr>
              <a:tr h="222450">
                <a:tc>
                  <a:txBody>
                    <a:bodyPr/>
                    <a:lstStyle/>
                    <a:p>
                      <a:pPr indent="0" lvl="0" marL="0" marR="0" rtl="0" algn="l">
                        <a:lnSpc>
                          <a:spcPct val="100000"/>
                        </a:lnSpc>
                        <a:spcBef>
                          <a:spcPts val="0"/>
                        </a:spcBef>
                        <a:spcAft>
                          <a:spcPts val="0"/>
                        </a:spcAft>
                        <a:buClr>
                          <a:srgbClr val="000000"/>
                        </a:buClr>
                        <a:buSzPts val="600"/>
                        <a:buFont typeface="Arial"/>
                        <a:buNone/>
                      </a:pPr>
                      <a:r>
                        <a:rPr b="1" lang="en" sz="850" u="none" cap="none" strike="noStrike">
                          <a:solidFill>
                            <a:schemeClr val="dk1"/>
                          </a:solidFill>
                          <a:highlight>
                            <a:srgbClr val="FFFFFF"/>
                          </a:highlight>
                          <a:latin typeface="Courier New"/>
                          <a:ea typeface="Courier New"/>
                          <a:cs typeface="Courier New"/>
                          <a:sym typeface="Courier New"/>
                        </a:rPr>
                        <a:t>@Disabled("reason")</a:t>
                      </a:r>
                      <a:endParaRPr b="1" sz="850" u="none" cap="none" strike="noStrike">
                        <a:latin typeface="Courier New"/>
                        <a:ea typeface="Courier New"/>
                        <a:cs typeface="Courier New"/>
                        <a:sym typeface="Courier New"/>
                      </a:endParaRPr>
                    </a:p>
                  </a:txBody>
                  <a:tcPr marT="45700" marB="45700" marR="91425" marL="91425" anchor="ctr"/>
                </a:tc>
                <a:tc>
                  <a:txBody>
                    <a:bodyPr/>
                    <a:lstStyle/>
                    <a:p>
                      <a:pPr indent="0" lvl="0" marL="0" marR="0" rtl="0" algn="l">
                        <a:lnSpc>
                          <a:spcPct val="100000"/>
                        </a:lnSpc>
                        <a:spcBef>
                          <a:spcPts val="0"/>
                        </a:spcBef>
                        <a:spcAft>
                          <a:spcPts val="0"/>
                        </a:spcAft>
                        <a:buClr>
                          <a:srgbClr val="000000"/>
                        </a:buClr>
                        <a:buSzPts val="600"/>
                        <a:buFont typeface="Arial"/>
                        <a:buNone/>
                      </a:pPr>
                      <a:r>
                        <a:rPr lang="en" sz="850" u="none" cap="none" strike="noStrike">
                          <a:solidFill>
                            <a:schemeClr val="dk1"/>
                          </a:solidFill>
                          <a:highlight>
                            <a:srgbClr val="FFFFFF"/>
                          </a:highlight>
                          <a:latin typeface="Courier New"/>
                          <a:ea typeface="Courier New"/>
                          <a:cs typeface="Courier New"/>
                          <a:sym typeface="Courier New"/>
                        </a:rPr>
                        <a:t>Disables a test method with an option reason.</a:t>
                      </a:r>
                      <a:endParaRPr sz="850" u="none" cap="none" strike="noStrike">
                        <a:latin typeface="Courier New"/>
                        <a:ea typeface="Courier New"/>
                        <a:cs typeface="Courier New"/>
                        <a:sym typeface="Courier New"/>
                      </a:endParaRPr>
                    </a:p>
                  </a:txBody>
                  <a:tcPr marT="45700" marB="45700" marR="91425" marL="91425"/>
                </a:tc>
              </a:tr>
              <a:tr h="372450">
                <a:tc>
                  <a:txBody>
                    <a:bodyPr/>
                    <a:lstStyle/>
                    <a:p>
                      <a:pPr indent="0" lvl="0" marL="0" marR="0" rtl="0" algn="l">
                        <a:lnSpc>
                          <a:spcPct val="100000"/>
                        </a:lnSpc>
                        <a:spcBef>
                          <a:spcPts val="0"/>
                        </a:spcBef>
                        <a:spcAft>
                          <a:spcPts val="0"/>
                        </a:spcAft>
                        <a:buClr>
                          <a:srgbClr val="000000"/>
                        </a:buClr>
                        <a:buSzPts val="600"/>
                        <a:buFont typeface="Arial"/>
                        <a:buNone/>
                      </a:pPr>
                      <a:r>
                        <a:rPr b="1" lang="en" sz="850" u="none" cap="none" strike="noStrike">
                          <a:solidFill>
                            <a:schemeClr val="dk1"/>
                          </a:solidFill>
                          <a:highlight>
                            <a:srgbClr val="FFFFFF"/>
                          </a:highlight>
                          <a:latin typeface="Courier New"/>
                          <a:ea typeface="Courier New"/>
                          <a:cs typeface="Courier New"/>
                          <a:sym typeface="Courier New"/>
                        </a:rPr>
                        <a:t>@BeforeEach</a:t>
                      </a:r>
                      <a:endParaRPr b="1" sz="850" u="none" cap="none" strike="noStrike">
                        <a:latin typeface="Courier New"/>
                        <a:ea typeface="Courier New"/>
                        <a:cs typeface="Courier New"/>
                        <a:sym typeface="Courier New"/>
                      </a:endParaRPr>
                    </a:p>
                  </a:txBody>
                  <a:tcPr marT="45700" marB="45700" marR="91425" marL="91425" anchor="ctr"/>
                </a:tc>
                <a:tc>
                  <a:txBody>
                    <a:bodyPr/>
                    <a:lstStyle/>
                    <a:p>
                      <a:pPr indent="0" lvl="0" marL="0" marR="0" rtl="0" algn="l">
                        <a:lnSpc>
                          <a:spcPct val="100000"/>
                        </a:lnSpc>
                        <a:spcBef>
                          <a:spcPts val="0"/>
                        </a:spcBef>
                        <a:spcAft>
                          <a:spcPts val="0"/>
                        </a:spcAft>
                        <a:buClr>
                          <a:srgbClr val="000000"/>
                        </a:buClr>
                        <a:buSzPts val="600"/>
                        <a:buFont typeface="Arial"/>
                        <a:buNone/>
                      </a:pPr>
                      <a:r>
                        <a:rPr lang="en" sz="850" u="none" cap="none" strike="noStrike">
                          <a:solidFill>
                            <a:schemeClr val="dk1"/>
                          </a:solidFill>
                          <a:highlight>
                            <a:srgbClr val="FFFFFF"/>
                          </a:highlight>
                          <a:latin typeface="Courier New"/>
                          <a:ea typeface="Courier New"/>
                          <a:cs typeface="Courier New"/>
                          <a:sym typeface="Courier New"/>
                        </a:rPr>
                        <a:t>Executed before each test. Used to prepare the test environment, e.g., initialize the fields in the test class, configure the environment, etc.</a:t>
                      </a:r>
                      <a:endParaRPr sz="850" u="none" cap="none" strike="noStrike">
                        <a:latin typeface="Courier New"/>
                        <a:ea typeface="Courier New"/>
                        <a:cs typeface="Courier New"/>
                        <a:sym typeface="Courier New"/>
                      </a:endParaRPr>
                    </a:p>
                  </a:txBody>
                  <a:tcPr marT="45700" marB="45700" marR="91425" marL="91425"/>
                </a:tc>
              </a:tr>
              <a:tr h="275550">
                <a:tc>
                  <a:txBody>
                    <a:bodyPr/>
                    <a:lstStyle/>
                    <a:p>
                      <a:pPr indent="0" lvl="0" marL="0" marR="0" rtl="0" algn="l">
                        <a:lnSpc>
                          <a:spcPct val="100000"/>
                        </a:lnSpc>
                        <a:spcBef>
                          <a:spcPts val="0"/>
                        </a:spcBef>
                        <a:spcAft>
                          <a:spcPts val="0"/>
                        </a:spcAft>
                        <a:buClr>
                          <a:srgbClr val="000000"/>
                        </a:buClr>
                        <a:buSzPts val="600"/>
                        <a:buFont typeface="Arial"/>
                        <a:buNone/>
                      </a:pPr>
                      <a:r>
                        <a:rPr b="1" lang="en" sz="850" u="none" cap="none" strike="noStrike">
                          <a:solidFill>
                            <a:schemeClr val="dk1"/>
                          </a:solidFill>
                          <a:highlight>
                            <a:srgbClr val="FFFFFF"/>
                          </a:highlight>
                          <a:latin typeface="Courier New"/>
                          <a:ea typeface="Courier New"/>
                          <a:cs typeface="Courier New"/>
                          <a:sym typeface="Courier New"/>
                        </a:rPr>
                        <a:t>@AfterEach</a:t>
                      </a:r>
                      <a:endParaRPr b="1" sz="850" u="none" cap="none" strike="noStrike">
                        <a:latin typeface="Courier New"/>
                        <a:ea typeface="Courier New"/>
                        <a:cs typeface="Courier New"/>
                        <a:sym typeface="Courier New"/>
                      </a:endParaRPr>
                    </a:p>
                  </a:txBody>
                  <a:tcPr marT="45700" marB="45700" marR="91425" marL="91425" anchor="ctr"/>
                </a:tc>
                <a:tc>
                  <a:txBody>
                    <a:bodyPr/>
                    <a:lstStyle/>
                    <a:p>
                      <a:pPr indent="0" lvl="0" marL="0" marR="0" rtl="0" algn="l">
                        <a:lnSpc>
                          <a:spcPct val="100000"/>
                        </a:lnSpc>
                        <a:spcBef>
                          <a:spcPts val="0"/>
                        </a:spcBef>
                        <a:spcAft>
                          <a:spcPts val="0"/>
                        </a:spcAft>
                        <a:buClr>
                          <a:srgbClr val="000000"/>
                        </a:buClr>
                        <a:buSzPts val="600"/>
                        <a:buFont typeface="Arial"/>
                        <a:buNone/>
                      </a:pPr>
                      <a:r>
                        <a:rPr lang="en" sz="850" u="none" cap="none" strike="noStrike">
                          <a:solidFill>
                            <a:schemeClr val="dk1"/>
                          </a:solidFill>
                          <a:highlight>
                            <a:srgbClr val="FFFFFF"/>
                          </a:highlight>
                          <a:latin typeface="Courier New"/>
                          <a:ea typeface="Courier New"/>
                          <a:cs typeface="Courier New"/>
                          <a:sym typeface="Courier New"/>
                        </a:rPr>
                        <a:t>Executed after each test. Used to cleanup the test environment, e.g., delete temporary data, restore defaults, cleanup expensive memory structures.</a:t>
                      </a:r>
                      <a:endParaRPr sz="850" u="none" cap="none" strike="noStrike">
                        <a:latin typeface="Courier New"/>
                        <a:ea typeface="Courier New"/>
                        <a:cs typeface="Courier New"/>
                        <a:sym typeface="Courier New"/>
                      </a:endParaRPr>
                    </a:p>
                  </a:txBody>
                  <a:tcPr marT="45700" marB="45700" marR="91425" marL="91425"/>
                </a:tc>
              </a:tr>
              <a:tr h="310800">
                <a:tc>
                  <a:txBody>
                    <a:bodyPr/>
                    <a:lstStyle/>
                    <a:p>
                      <a:pPr indent="0" lvl="0" marL="0" marR="0" rtl="0" algn="l">
                        <a:lnSpc>
                          <a:spcPct val="100000"/>
                        </a:lnSpc>
                        <a:spcBef>
                          <a:spcPts val="0"/>
                        </a:spcBef>
                        <a:spcAft>
                          <a:spcPts val="0"/>
                        </a:spcAft>
                        <a:buClr>
                          <a:srgbClr val="000000"/>
                        </a:buClr>
                        <a:buSzPts val="600"/>
                        <a:buFont typeface="Arial"/>
                        <a:buNone/>
                      </a:pPr>
                      <a:r>
                        <a:rPr b="1" lang="en" sz="850" u="none" cap="none" strike="noStrike">
                          <a:solidFill>
                            <a:schemeClr val="dk1"/>
                          </a:solidFill>
                          <a:highlight>
                            <a:srgbClr val="FFFFFF"/>
                          </a:highlight>
                          <a:latin typeface="Courier New"/>
                          <a:ea typeface="Courier New"/>
                          <a:cs typeface="Courier New"/>
                          <a:sym typeface="Courier New"/>
                        </a:rPr>
                        <a:t>@DisplayName("&lt;Name&gt;")</a:t>
                      </a:r>
                      <a:endParaRPr b="1" sz="850" u="none" cap="none" strike="noStrike">
                        <a:latin typeface="Courier New"/>
                        <a:ea typeface="Courier New"/>
                        <a:cs typeface="Courier New"/>
                        <a:sym typeface="Courier New"/>
                      </a:endParaRPr>
                    </a:p>
                  </a:txBody>
                  <a:tcPr marT="45700" marB="45700" marR="91425" marL="91425" anchor="ctr"/>
                </a:tc>
                <a:tc>
                  <a:txBody>
                    <a:bodyPr/>
                    <a:lstStyle/>
                    <a:p>
                      <a:pPr indent="0" lvl="0" marL="0" marR="0" rtl="0" algn="l">
                        <a:lnSpc>
                          <a:spcPct val="100000"/>
                        </a:lnSpc>
                        <a:spcBef>
                          <a:spcPts val="0"/>
                        </a:spcBef>
                        <a:spcAft>
                          <a:spcPts val="0"/>
                        </a:spcAft>
                        <a:buClr>
                          <a:srgbClr val="000000"/>
                        </a:buClr>
                        <a:buSzPts val="600"/>
                        <a:buFont typeface="Arial"/>
                        <a:buNone/>
                      </a:pPr>
                      <a:r>
                        <a:rPr lang="en" sz="850" u="none" cap="none" strike="noStrike">
                          <a:solidFill>
                            <a:schemeClr val="dk1"/>
                          </a:solidFill>
                          <a:highlight>
                            <a:srgbClr val="FFFFFF"/>
                          </a:highlight>
                          <a:latin typeface="Courier New"/>
                          <a:ea typeface="Courier New"/>
                          <a:cs typeface="Courier New"/>
                          <a:sym typeface="Courier New"/>
                        </a:rPr>
                        <a:t>&lt;Name&gt; that will be displayed by the test runner. In contrast to method names the name can contain spaces to improve readability.</a:t>
                      </a:r>
                      <a:endParaRPr sz="850" u="none" cap="none" strike="noStrike">
                        <a:latin typeface="Courier New"/>
                        <a:ea typeface="Courier New"/>
                        <a:cs typeface="Courier New"/>
                        <a:sym typeface="Courier New"/>
                      </a:endParaRPr>
                    </a:p>
                  </a:txBody>
                  <a:tcPr marT="45700" marB="45700" marR="91425" marL="91425"/>
                </a:tc>
              </a:tr>
              <a:tr h="266500">
                <a:tc>
                  <a:txBody>
                    <a:bodyPr/>
                    <a:lstStyle/>
                    <a:p>
                      <a:pPr indent="0" lvl="0" marL="0" marR="0" rtl="0" algn="l">
                        <a:lnSpc>
                          <a:spcPct val="100000"/>
                        </a:lnSpc>
                        <a:spcBef>
                          <a:spcPts val="0"/>
                        </a:spcBef>
                        <a:spcAft>
                          <a:spcPts val="0"/>
                        </a:spcAft>
                        <a:buClr>
                          <a:srgbClr val="000000"/>
                        </a:buClr>
                        <a:buSzPts val="600"/>
                        <a:buFont typeface="Arial"/>
                        <a:buNone/>
                      </a:pPr>
                      <a:r>
                        <a:rPr b="1" lang="en" sz="850" u="none" cap="none" strike="noStrike">
                          <a:solidFill>
                            <a:schemeClr val="dk1"/>
                          </a:solidFill>
                          <a:highlight>
                            <a:srgbClr val="FFFFFF"/>
                          </a:highlight>
                          <a:latin typeface="Courier New"/>
                          <a:ea typeface="Courier New"/>
                          <a:cs typeface="Courier New"/>
                          <a:sym typeface="Courier New"/>
                        </a:rPr>
                        <a:t>@RepeatedTest(&lt;Number&gt;)</a:t>
                      </a:r>
                      <a:endParaRPr b="1" sz="850" u="none" cap="none" strike="noStrike">
                        <a:solidFill>
                          <a:schemeClr val="dk1"/>
                        </a:solidFill>
                        <a:highlight>
                          <a:srgbClr val="FFFFFF"/>
                        </a:highlight>
                        <a:latin typeface="Courier New"/>
                        <a:ea typeface="Courier New"/>
                        <a:cs typeface="Courier New"/>
                        <a:sym typeface="Courier New"/>
                      </a:endParaRPr>
                    </a:p>
                  </a:txBody>
                  <a:tcPr marT="45700" marB="45700" marR="91425" marL="91425" anchor="ctr"/>
                </a:tc>
                <a:tc>
                  <a:txBody>
                    <a:bodyPr/>
                    <a:lstStyle/>
                    <a:p>
                      <a:pPr indent="0" lvl="0" marL="0" marR="0" rtl="0" algn="l">
                        <a:lnSpc>
                          <a:spcPct val="100000"/>
                        </a:lnSpc>
                        <a:spcBef>
                          <a:spcPts val="0"/>
                        </a:spcBef>
                        <a:spcAft>
                          <a:spcPts val="0"/>
                        </a:spcAft>
                        <a:buClr>
                          <a:srgbClr val="000000"/>
                        </a:buClr>
                        <a:buSzPts val="600"/>
                        <a:buFont typeface="Arial"/>
                        <a:buNone/>
                      </a:pPr>
                      <a:r>
                        <a:rPr lang="en" sz="850" u="none" cap="none" strike="noStrike">
                          <a:solidFill>
                            <a:schemeClr val="dk1"/>
                          </a:solidFill>
                          <a:highlight>
                            <a:srgbClr val="FFFFFF"/>
                          </a:highlight>
                          <a:latin typeface="Courier New"/>
                          <a:ea typeface="Courier New"/>
                          <a:cs typeface="Courier New"/>
                          <a:sym typeface="Courier New"/>
                        </a:rPr>
                        <a:t>Similar to @Test but repeats the test a &lt;Number&gt; of times</a:t>
                      </a:r>
                      <a:endParaRPr sz="850" u="none" cap="none" strike="noStrike">
                        <a:solidFill>
                          <a:schemeClr val="dk1"/>
                        </a:solidFill>
                        <a:highlight>
                          <a:srgbClr val="FFFFFF"/>
                        </a:highlight>
                        <a:latin typeface="Courier New"/>
                        <a:ea typeface="Courier New"/>
                        <a:cs typeface="Courier New"/>
                        <a:sym typeface="Courier New"/>
                      </a:endParaRPr>
                    </a:p>
                  </a:txBody>
                  <a:tcPr marT="45700" marB="45700" marR="91425" marL="91425"/>
                </a:tc>
              </a:tr>
              <a:tr h="337225">
                <a:tc>
                  <a:txBody>
                    <a:bodyPr/>
                    <a:lstStyle/>
                    <a:p>
                      <a:pPr indent="0" lvl="0" marL="0" marR="0" rtl="0" algn="l">
                        <a:lnSpc>
                          <a:spcPct val="100000"/>
                        </a:lnSpc>
                        <a:spcBef>
                          <a:spcPts val="0"/>
                        </a:spcBef>
                        <a:spcAft>
                          <a:spcPts val="0"/>
                        </a:spcAft>
                        <a:buClr>
                          <a:srgbClr val="000000"/>
                        </a:buClr>
                        <a:buSzPts val="600"/>
                        <a:buFont typeface="Arial"/>
                        <a:buNone/>
                      </a:pPr>
                      <a:r>
                        <a:rPr b="1" lang="en" sz="850" u="none" cap="none" strike="noStrike">
                          <a:solidFill>
                            <a:schemeClr val="dk1"/>
                          </a:solidFill>
                          <a:highlight>
                            <a:srgbClr val="FFFFFF"/>
                          </a:highlight>
                          <a:latin typeface="Courier New"/>
                          <a:ea typeface="Courier New"/>
                          <a:cs typeface="Courier New"/>
                          <a:sym typeface="Courier New"/>
                        </a:rPr>
                        <a:t>@BeforeAll</a:t>
                      </a:r>
                      <a:endParaRPr b="1" sz="850" u="none" cap="none" strike="noStrike">
                        <a:solidFill>
                          <a:schemeClr val="dk1"/>
                        </a:solidFill>
                        <a:highlight>
                          <a:srgbClr val="FFFFFF"/>
                        </a:highlight>
                        <a:latin typeface="Courier New"/>
                        <a:ea typeface="Courier New"/>
                        <a:cs typeface="Courier New"/>
                        <a:sym typeface="Courier New"/>
                      </a:endParaRPr>
                    </a:p>
                  </a:txBody>
                  <a:tcPr marT="45700" marB="45700" marR="91425" marL="91425" anchor="ctr"/>
                </a:tc>
                <a:tc>
                  <a:txBody>
                    <a:bodyPr/>
                    <a:lstStyle/>
                    <a:p>
                      <a:pPr indent="0" lvl="0" marL="0" marR="0" rtl="0" algn="l">
                        <a:lnSpc>
                          <a:spcPct val="100000"/>
                        </a:lnSpc>
                        <a:spcBef>
                          <a:spcPts val="0"/>
                        </a:spcBef>
                        <a:spcAft>
                          <a:spcPts val="0"/>
                        </a:spcAft>
                        <a:buClr>
                          <a:srgbClr val="000000"/>
                        </a:buClr>
                        <a:buSzPts val="600"/>
                        <a:buFont typeface="Arial"/>
                        <a:buNone/>
                      </a:pPr>
                      <a:r>
                        <a:rPr lang="en" sz="850" u="none" cap="none" strike="noStrike">
                          <a:solidFill>
                            <a:schemeClr val="dk1"/>
                          </a:solidFill>
                          <a:highlight>
                            <a:srgbClr val="FFFFFF"/>
                          </a:highlight>
                          <a:latin typeface="Courier New"/>
                          <a:ea typeface="Courier New"/>
                          <a:cs typeface="Courier New"/>
                          <a:sym typeface="Courier New"/>
                        </a:rPr>
                        <a:t>Annotates a method which is executed once, before the start of all tests. It is used to perform time intensive activities, for example, to connect to a database. Methods marked with this annotation need to be defined as static to work with JUnit.</a:t>
                      </a:r>
                      <a:endParaRPr sz="850" u="none" cap="none" strike="noStrike">
                        <a:solidFill>
                          <a:schemeClr val="dk1"/>
                        </a:solidFill>
                        <a:highlight>
                          <a:srgbClr val="FFFFFF"/>
                        </a:highlight>
                        <a:latin typeface="Courier New"/>
                        <a:ea typeface="Courier New"/>
                        <a:cs typeface="Courier New"/>
                        <a:sym typeface="Courier New"/>
                      </a:endParaRPr>
                    </a:p>
                  </a:txBody>
                  <a:tcPr marT="45700" marB="45700" marR="91425" marL="91425"/>
                </a:tc>
              </a:tr>
              <a:tr h="393975">
                <a:tc>
                  <a:txBody>
                    <a:bodyPr/>
                    <a:lstStyle/>
                    <a:p>
                      <a:pPr indent="0" lvl="0" marL="0" marR="0" rtl="0" algn="l">
                        <a:lnSpc>
                          <a:spcPct val="100000"/>
                        </a:lnSpc>
                        <a:spcBef>
                          <a:spcPts val="0"/>
                        </a:spcBef>
                        <a:spcAft>
                          <a:spcPts val="0"/>
                        </a:spcAft>
                        <a:buClr>
                          <a:srgbClr val="000000"/>
                        </a:buClr>
                        <a:buSzPts val="600"/>
                        <a:buFont typeface="Arial"/>
                        <a:buNone/>
                      </a:pPr>
                      <a:r>
                        <a:rPr b="1" lang="en" sz="850" u="none" cap="none" strike="noStrike">
                          <a:solidFill>
                            <a:schemeClr val="dk1"/>
                          </a:solidFill>
                          <a:highlight>
                            <a:srgbClr val="FFFFFF"/>
                          </a:highlight>
                          <a:latin typeface="Courier New"/>
                          <a:ea typeface="Courier New"/>
                          <a:cs typeface="Courier New"/>
                          <a:sym typeface="Courier New"/>
                        </a:rPr>
                        <a:t>@AfterAll</a:t>
                      </a:r>
                      <a:endParaRPr b="1" sz="850" u="none" cap="none" strike="noStrike">
                        <a:solidFill>
                          <a:schemeClr val="dk1"/>
                        </a:solidFill>
                        <a:highlight>
                          <a:srgbClr val="FFFFFF"/>
                        </a:highlight>
                        <a:latin typeface="Courier New"/>
                        <a:ea typeface="Courier New"/>
                        <a:cs typeface="Courier New"/>
                        <a:sym typeface="Courier New"/>
                      </a:endParaRPr>
                    </a:p>
                  </a:txBody>
                  <a:tcPr marT="45700" marB="45700" marR="91425" marL="91425" anchor="ctr"/>
                </a:tc>
                <a:tc>
                  <a:txBody>
                    <a:bodyPr/>
                    <a:lstStyle/>
                    <a:p>
                      <a:pPr indent="0" lvl="0" marL="0" marR="0" rtl="0" algn="l">
                        <a:lnSpc>
                          <a:spcPct val="100000"/>
                        </a:lnSpc>
                        <a:spcBef>
                          <a:spcPts val="0"/>
                        </a:spcBef>
                        <a:spcAft>
                          <a:spcPts val="0"/>
                        </a:spcAft>
                        <a:buClr>
                          <a:srgbClr val="000000"/>
                        </a:buClr>
                        <a:buSzPts val="600"/>
                        <a:buFont typeface="Arial"/>
                        <a:buNone/>
                      </a:pPr>
                      <a:r>
                        <a:rPr lang="en" sz="850" u="none" cap="none" strike="noStrike">
                          <a:solidFill>
                            <a:schemeClr val="dk1"/>
                          </a:solidFill>
                          <a:highlight>
                            <a:srgbClr val="FFFFFF"/>
                          </a:highlight>
                          <a:latin typeface="Courier New"/>
                          <a:ea typeface="Courier New"/>
                          <a:cs typeface="Courier New"/>
                          <a:sym typeface="Courier New"/>
                        </a:rPr>
                        <a:t>Annotates a method which is executed once, after all tests have been finished. It is used to perform clean-up activities, for example, to disconnect from a database. Methods annotated with this annotation need to be defined as static to work with JUnit.</a:t>
                      </a:r>
                      <a:endParaRPr sz="850" u="none" cap="none" strike="noStrike">
                        <a:solidFill>
                          <a:schemeClr val="dk1"/>
                        </a:solidFill>
                        <a:highlight>
                          <a:srgbClr val="FFFFFF"/>
                        </a:highlight>
                        <a:latin typeface="Courier New"/>
                        <a:ea typeface="Courier New"/>
                        <a:cs typeface="Courier New"/>
                        <a:sym typeface="Courier New"/>
                      </a:endParaRPr>
                    </a:p>
                  </a:txBody>
                  <a:tcPr marT="45700" marB="45700"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JUnit Dependencies</a:t>
            </a:r>
            <a:endParaRPr/>
          </a:p>
        </p:txBody>
      </p:sp>
      <p:sp>
        <p:nvSpPr>
          <p:cNvPr id="341" name="Google Shape;341;p11"/>
          <p:cNvSpPr txBox="1"/>
          <p:nvPr>
            <p:ph idx="1" type="body"/>
          </p:nvPr>
        </p:nvSpPr>
        <p:spPr>
          <a:xfrm>
            <a:off x="375450" y="788900"/>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Clr>
                <a:schemeClr val="dk1"/>
              </a:buClr>
              <a:buSzPts val="1100"/>
              <a:buFont typeface="Arial"/>
              <a:buNone/>
            </a:pPr>
            <a:r>
              <a:rPr lang="en"/>
              <a:t>&lt;dependency&gt;</a:t>
            </a:r>
            <a:endParaRPr/>
          </a:p>
          <a:p>
            <a:pPr indent="0" lvl="0" marL="0" rtl="0" algn="l">
              <a:lnSpc>
                <a:spcPct val="100000"/>
              </a:lnSpc>
              <a:spcBef>
                <a:spcPts val="600"/>
              </a:spcBef>
              <a:spcAft>
                <a:spcPts val="0"/>
              </a:spcAft>
              <a:buClr>
                <a:schemeClr val="dk1"/>
              </a:buClr>
              <a:buSzPts val="1100"/>
              <a:buFont typeface="Arial"/>
              <a:buNone/>
            </a:pPr>
            <a:r>
              <a:rPr lang="en"/>
              <a:t>    &lt;groupId&gt;org.junit.jupiter&lt;/groupId&gt;</a:t>
            </a:r>
            <a:endParaRPr/>
          </a:p>
          <a:p>
            <a:pPr indent="0" lvl="0" marL="0" rtl="0" algn="l">
              <a:lnSpc>
                <a:spcPct val="100000"/>
              </a:lnSpc>
              <a:spcBef>
                <a:spcPts val="600"/>
              </a:spcBef>
              <a:spcAft>
                <a:spcPts val="0"/>
              </a:spcAft>
              <a:buClr>
                <a:schemeClr val="dk1"/>
              </a:buClr>
              <a:buSzPts val="1100"/>
              <a:buFont typeface="Arial"/>
              <a:buNone/>
            </a:pPr>
            <a:r>
              <a:rPr lang="en"/>
              <a:t>    &lt;artifactId&gt;</a:t>
            </a:r>
            <a:r>
              <a:rPr b="1" lang="en"/>
              <a:t>junit-jupiter-engine</a:t>
            </a:r>
            <a:r>
              <a:rPr lang="en"/>
              <a:t>&lt;/artifactId&gt;</a:t>
            </a:r>
            <a:endParaRPr/>
          </a:p>
          <a:p>
            <a:pPr indent="0" lvl="0" marL="0" rtl="0" algn="l">
              <a:lnSpc>
                <a:spcPct val="100000"/>
              </a:lnSpc>
              <a:spcBef>
                <a:spcPts val="600"/>
              </a:spcBef>
              <a:spcAft>
                <a:spcPts val="0"/>
              </a:spcAft>
              <a:buClr>
                <a:schemeClr val="dk1"/>
              </a:buClr>
              <a:buSzPts val="1100"/>
              <a:buFont typeface="Arial"/>
              <a:buNone/>
            </a:pPr>
            <a:r>
              <a:rPr lang="en"/>
              <a:t>    &lt;version&gt;5.7.0&lt;/version&gt;</a:t>
            </a:r>
            <a:endParaRPr/>
          </a:p>
          <a:p>
            <a:pPr indent="0" lvl="0" marL="0" rtl="0" algn="l">
              <a:lnSpc>
                <a:spcPct val="100000"/>
              </a:lnSpc>
              <a:spcBef>
                <a:spcPts val="600"/>
              </a:spcBef>
              <a:spcAft>
                <a:spcPts val="0"/>
              </a:spcAft>
              <a:buClr>
                <a:schemeClr val="dk1"/>
              </a:buClr>
              <a:buSzPts val="1100"/>
              <a:buFont typeface="Arial"/>
              <a:buNone/>
            </a:pPr>
            <a:r>
              <a:rPr lang="en"/>
              <a:t>    &lt;scope&gt;</a:t>
            </a:r>
            <a:r>
              <a:rPr b="1" lang="en"/>
              <a:t>test</a:t>
            </a:r>
            <a:r>
              <a:rPr lang="en"/>
              <a:t>&lt;/scope&gt;</a:t>
            </a:r>
            <a:endParaRPr/>
          </a:p>
          <a:p>
            <a:pPr indent="0" lvl="0" marL="0" rtl="0" algn="l">
              <a:lnSpc>
                <a:spcPct val="100000"/>
              </a:lnSpc>
              <a:spcBef>
                <a:spcPts val="600"/>
              </a:spcBef>
              <a:spcAft>
                <a:spcPts val="0"/>
              </a:spcAft>
              <a:buSzPts val="1200"/>
              <a:buNone/>
            </a:pPr>
            <a:r>
              <a:rPr lang="en"/>
              <a:t>&lt;/dependency&gt;</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lang="en"/>
              <a:t>&lt;dependency&gt;</a:t>
            </a:r>
            <a:endParaRPr/>
          </a:p>
          <a:p>
            <a:pPr indent="0" lvl="0" marL="0" rtl="0" algn="l">
              <a:lnSpc>
                <a:spcPct val="100000"/>
              </a:lnSpc>
              <a:spcBef>
                <a:spcPts val="600"/>
              </a:spcBef>
              <a:spcAft>
                <a:spcPts val="0"/>
              </a:spcAft>
              <a:buClr>
                <a:schemeClr val="dk1"/>
              </a:buClr>
              <a:buSzPts val="1100"/>
              <a:buFont typeface="Arial"/>
              <a:buNone/>
            </a:pPr>
            <a:r>
              <a:rPr lang="en"/>
              <a:t>    &lt;groupId&gt;org.junit.jupiter&lt;/groupId&gt;</a:t>
            </a:r>
            <a:endParaRPr/>
          </a:p>
          <a:p>
            <a:pPr indent="0" lvl="0" marL="0" rtl="0" algn="l">
              <a:lnSpc>
                <a:spcPct val="100000"/>
              </a:lnSpc>
              <a:spcBef>
                <a:spcPts val="600"/>
              </a:spcBef>
              <a:spcAft>
                <a:spcPts val="0"/>
              </a:spcAft>
              <a:buClr>
                <a:schemeClr val="dk1"/>
              </a:buClr>
              <a:buSzPts val="1100"/>
              <a:buFont typeface="Arial"/>
              <a:buNone/>
            </a:pPr>
            <a:r>
              <a:rPr lang="en"/>
              <a:t>    &lt;artifactId&gt;</a:t>
            </a:r>
            <a:r>
              <a:rPr b="1" lang="en"/>
              <a:t>junit-jupiter-api</a:t>
            </a:r>
            <a:r>
              <a:rPr lang="en"/>
              <a:t>&lt;/artifactId&gt;</a:t>
            </a:r>
            <a:endParaRPr/>
          </a:p>
          <a:p>
            <a:pPr indent="0" lvl="0" marL="0" rtl="0" algn="l">
              <a:lnSpc>
                <a:spcPct val="100000"/>
              </a:lnSpc>
              <a:spcBef>
                <a:spcPts val="600"/>
              </a:spcBef>
              <a:spcAft>
                <a:spcPts val="0"/>
              </a:spcAft>
              <a:buClr>
                <a:schemeClr val="dk1"/>
              </a:buClr>
              <a:buSzPts val="1100"/>
              <a:buFont typeface="Arial"/>
              <a:buNone/>
            </a:pPr>
            <a:r>
              <a:rPr lang="en"/>
              <a:t>    &lt;version&gt;5.7.0&lt;/version&gt;</a:t>
            </a:r>
            <a:endParaRPr/>
          </a:p>
          <a:p>
            <a:pPr indent="0" lvl="0" marL="0" rtl="0" algn="l">
              <a:lnSpc>
                <a:spcPct val="100000"/>
              </a:lnSpc>
              <a:spcBef>
                <a:spcPts val="600"/>
              </a:spcBef>
              <a:spcAft>
                <a:spcPts val="0"/>
              </a:spcAft>
              <a:buClr>
                <a:schemeClr val="dk1"/>
              </a:buClr>
              <a:buSzPts val="1100"/>
              <a:buFont typeface="Arial"/>
              <a:buNone/>
            </a:pPr>
            <a:r>
              <a:rPr lang="en"/>
              <a:t>    &lt;scope&gt;</a:t>
            </a:r>
            <a:r>
              <a:rPr b="1" lang="en"/>
              <a:t>test</a:t>
            </a:r>
            <a:r>
              <a:rPr lang="en"/>
              <a:t>&lt;/scope&gt;</a:t>
            </a:r>
            <a:endParaRPr/>
          </a:p>
          <a:p>
            <a:pPr indent="0" lvl="0" marL="0" rtl="0" algn="l">
              <a:lnSpc>
                <a:spcPct val="100000"/>
              </a:lnSpc>
              <a:spcBef>
                <a:spcPts val="600"/>
              </a:spcBef>
              <a:spcAft>
                <a:spcPts val="0"/>
              </a:spcAft>
              <a:buClr>
                <a:schemeClr val="dk1"/>
              </a:buClr>
              <a:buSzPts val="1100"/>
              <a:buFont typeface="Arial"/>
              <a:buNone/>
            </a:pPr>
            <a:r>
              <a:rPr lang="en"/>
              <a:t>&lt;/dependency&gt;</a:t>
            </a:r>
            <a:endParaRPr/>
          </a:p>
          <a:p>
            <a:pPr indent="0" lvl="0" marL="0" rtl="0" algn="l">
              <a:lnSpc>
                <a:spcPct val="100000"/>
              </a:lnSpc>
              <a:spcBef>
                <a:spcPts val="600"/>
              </a:spcBef>
              <a:spcAft>
                <a:spcPts val="0"/>
              </a:spcAft>
              <a:buSzPts val="1200"/>
              <a:buNone/>
            </a:pPr>
            <a:r>
              <a:t/>
            </a:r>
            <a:endParaRPr/>
          </a:p>
        </p:txBody>
      </p:sp>
      <p:sp>
        <p:nvSpPr>
          <p:cNvPr id="342" name="Google Shape;342;p11"/>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2"/>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rPr lang="en"/>
              <a:t>JUnit Demo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Mocking - Mockito, why drink it?</a:t>
            </a:r>
            <a:endParaRPr/>
          </a:p>
        </p:txBody>
      </p:sp>
      <p:sp>
        <p:nvSpPr>
          <p:cNvPr id="353" name="Google Shape;353;p13"/>
          <p:cNvSpPr txBox="1"/>
          <p:nvPr>
            <p:ph idx="1" type="body"/>
          </p:nvPr>
        </p:nvSpPr>
        <p:spPr>
          <a:xfrm>
            <a:off x="375450" y="788900"/>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b="1" lang="en"/>
              <a:t>Mockito </a:t>
            </a:r>
            <a:r>
              <a:rPr lang="en"/>
              <a:t>is a mocking framework that tastes really good. It lets you write beautiful tests with a clean &amp; simple API. Mockito doesn’t give you hangover because the tests are very readable and they produce clean verification errors.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u="sng">
                <a:solidFill>
                  <a:schemeClr val="hlink"/>
                </a:solidFill>
                <a:hlinkClick r:id="rId3"/>
              </a:rPr>
              <a:t>https://site.mockito.org/</a:t>
            </a:r>
            <a:r>
              <a:rPr lang="en"/>
              <a:t> </a:t>
            </a:r>
            <a:endParaRPr/>
          </a:p>
        </p:txBody>
      </p:sp>
      <p:sp>
        <p:nvSpPr>
          <p:cNvPr id="354" name="Google Shape;354;p13"/>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55" name="Google Shape;355;p13"/>
          <p:cNvPicPr preferRelativeResize="0"/>
          <p:nvPr/>
        </p:nvPicPr>
        <p:blipFill rotWithShape="1">
          <a:blip r:embed="rId4">
            <a:alphaModFix/>
          </a:blip>
          <a:srcRect b="0" l="0" r="0" t="0"/>
          <a:stretch/>
        </p:blipFill>
        <p:spPr>
          <a:xfrm>
            <a:off x="3043225" y="1824025"/>
            <a:ext cx="3057525" cy="149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4"/>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Enable Mockito Annotations </a:t>
            </a:r>
            <a:endParaRPr/>
          </a:p>
        </p:txBody>
      </p:sp>
      <p:sp>
        <p:nvSpPr>
          <p:cNvPr id="361" name="Google Shape;361;p14"/>
          <p:cNvSpPr txBox="1"/>
          <p:nvPr>
            <p:ph idx="1" type="body"/>
          </p:nvPr>
        </p:nvSpPr>
        <p:spPr>
          <a:xfrm>
            <a:off x="375450" y="788900"/>
            <a:ext cx="8393100" cy="532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lang="en"/>
              <a:t>In order to be able to use Mockito annotations we have to enable them.</a:t>
            </a:r>
            <a:endParaRPr/>
          </a:p>
          <a:p>
            <a:pPr indent="0" lvl="0" marL="0" rtl="0" algn="l">
              <a:lnSpc>
                <a:spcPct val="100000"/>
              </a:lnSpc>
              <a:spcBef>
                <a:spcPts val="600"/>
              </a:spcBef>
              <a:spcAft>
                <a:spcPts val="0"/>
              </a:spcAft>
              <a:buSzPts val="1200"/>
              <a:buNone/>
            </a:pPr>
            <a:r>
              <a:rPr lang="en"/>
              <a:t>The first option we have is to annotate the JUnit test with a MockitoExtension. Alternatively, we can enable Mockito annotations programmatically as well, by invoking MockitoAnnotations.initMocks().</a:t>
            </a:r>
            <a:endParaRPr/>
          </a:p>
        </p:txBody>
      </p:sp>
      <p:sp>
        <p:nvSpPr>
          <p:cNvPr id="362" name="Google Shape;362;p14"/>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63" name="Google Shape;363;p14"/>
          <p:cNvSpPr txBox="1"/>
          <p:nvPr/>
        </p:nvSpPr>
        <p:spPr>
          <a:xfrm>
            <a:off x="419100" y="1875175"/>
            <a:ext cx="3282000" cy="93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9E880D"/>
                </a:solidFill>
                <a:highlight>
                  <a:srgbClr val="FFFFFF"/>
                </a:highlight>
                <a:latin typeface="Courier New"/>
                <a:ea typeface="Courier New"/>
                <a:cs typeface="Courier New"/>
                <a:sym typeface="Courier New"/>
              </a:rPr>
              <a:t>@ExtendWith</a:t>
            </a:r>
            <a:r>
              <a:rPr b="1" lang="en" sz="1000">
                <a:solidFill>
                  <a:srgbClr val="080808"/>
                </a:solidFill>
                <a:highlight>
                  <a:srgbClr val="FFFFFF"/>
                </a:highlight>
                <a:latin typeface="Courier New"/>
                <a:ea typeface="Courier New"/>
                <a:cs typeface="Courier New"/>
                <a:sym typeface="Courier New"/>
              </a:rPr>
              <a:t>(</a:t>
            </a:r>
            <a:r>
              <a:rPr b="1" lang="en" sz="1000">
                <a:solidFill>
                  <a:schemeClr val="dk1"/>
                </a:solidFill>
                <a:highlight>
                  <a:srgbClr val="FFFFFF"/>
                </a:highlight>
                <a:latin typeface="Courier New"/>
                <a:ea typeface="Courier New"/>
                <a:cs typeface="Courier New"/>
                <a:sym typeface="Courier New"/>
              </a:rPr>
              <a:t>MockitoExtension</a:t>
            </a:r>
            <a:r>
              <a:rPr b="1" lang="en" sz="1000">
                <a:solidFill>
                  <a:srgbClr val="080808"/>
                </a:solidFill>
                <a:highlight>
                  <a:srgbClr val="FFFFFF"/>
                </a:highlight>
                <a:latin typeface="Courier New"/>
                <a:ea typeface="Courier New"/>
                <a:cs typeface="Courier New"/>
                <a:sym typeface="Courier New"/>
              </a:rPr>
              <a:t>.</a:t>
            </a:r>
            <a:r>
              <a:rPr b="1" lang="en" sz="1000">
                <a:solidFill>
                  <a:srgbClr val="0033B3"/>
                </a:solidFill>
                <a:highlight>
                  <a:srgbClr val="FFFFFF"/>
                </a:highlight>
                <a:latin typeface="Courier New"/>
                <a:ea typeface="Courier New"/>
                <a:cs typeface="Courier New"/>
                <a:sym typeface="Courier New"/>
              </a:rPr>
              <a:t>class</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class </a:t>
            </a:r>
            <a:r>
              <a:rPr lang="en" sz="1000">
                <a:solidFill>
                  <a:schemeClr val="dk1"/>
                </a:solidFill>
                <a:highlight>
                  <a:srgbClr val="FFFFFF"/>
                </a:highlight>
                <a:latin typeface="Courier New"/>
                <a:ea typeface="Courier New"/>
                <a:cs typeface="Courier New"/>
                <a:sym typeface="Courier New"/>
              </a:rPr>
              <a:t>MockitoAnnotationTest </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64" name="Google Shape;364;p14"/>
          <p:cNvSpPr txBox="1"/>
          <p:nvPr/>
        </p:nvSpPr>
        <p:spPr>
          <a:xfrm>
            <a:off x="4553400" y="1875175"/>
            <a:ext cx="3808200" cy="93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080808"/>
                </a:solidFill>
                <a:highlight>
                  <a:srgbClr val="FFFFFF"/>
                </a:highlight>
                <a:latin typeface="Courier New"/>
                <a:ea typeface="Courier New"/>
                <a:cs typeface="Courier New"/>
                <a:sym typeface="Courier New"/>
              </a:rPr>
              <a:t>@BeforeEach</a:t>
            </a:r>
            <a:endParaRPr b="1"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init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MockitoAnnotations</a:t>
            </a:r>
            <a:r>
              <a:rPr b="1" lang="en" sz="1000">
                <a:solidFill>
                  <a:srgbClr val="080808"/>
                </a:solidFill>
                <a:highlight>
                  <a:srgbClr val="FFFFFF"/>
                </a:highlight>
                <a:latin typeface="Courier New"/>
                <a:ea typeface="Courier New"/>
                <a:cs typeface="Courier New"/>
                <a:sym typeface="Courier New"/>
              </a:rPr>
              <a:t>.</a:t>
            </a:r>
            <a:r>
              <a:rPr b="1" i="1" lang="en" sz="1000">
                <a:solidFill>
                  <a:srgbClr val="080808"/>
                </a:solidFill>
                <a:highlight>
                  <a:srgbClr val="FFFFFF"/>
                </a:highlight>
                <a:latin typeface="Courier New"/>
                <a:ea typeface="Courier New"/>
                <a:cs typeface="Courier New"/>
                <a:sym typeface="Courier New"/>
              </a:rPr>
              <a:t>initMocks</a:t>
            </a:r>
            <a:r>
              <a:rPr b="1" lang="en" sz="1000">
                <a:solidFill>
                  <a:srgbClr val="080808"/>
                </a:solidFill>
                <a:highlight>
                  <a:srgbClr val="FFFFFF"/>
                </a:highlight>
                <a:latin typeface="Courier New"/>
                <a:ea typeface="Courier New"/>
                <a:cs typeface="Courier New"/>
                <a:sym typeface="Courier New"/>
              </a:rPr>
              <a:t>(</a:t>
            </a:r>
            <a:r>
              <a:rPr b="1" lang="en" sz="1000">
                <a:solidFill>
                  <a:srgbClr val="0033B3"/>
                </a:solidFill>
                <a:highlight>
                  <a:srgbClr val="FFFFFF"/>
                </a:highlight>
                <a:latin typeface="Courier New"/>
                <a:ea typeface="Courier New"/>
                <a:cs typeface="Courier New"/>
                <a:sym typeface="Courier New"/>
              </a:rPr>
              <a:t>this</a:t>
            </a:r>
            <a:r>
              <a:rPr b="1" lang="en" sz="1000">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Important Mockito annotations </a:t>
            </a:r>
            <a:endParaRPr/>
          </a:p>
        </p:txBody>
      </p:sp>
      <p:sp>
        <p:nvSpPr>
          <p:cNvPr id="370" name="Google Shape;370;p15"/>
          <p:cNvSpPr txBox="1"/>
          <p:nvPr>
            <p:ph idx="1" type="body"/>
          </p:nvPr>
        </p:nvSpPr>
        <p:spPr>
          <a:xfrm>
            <a:off x="375450" y="788900"/>
            <a:ext cx="8393100" cy="532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lang="en"/>
              <a:t>The most used annotation in Mockito is </a:t>
            </a:r>
            <a:r>
              <a:rPr b="1" i="1" lang="en">
                <a:solidFill>
                  <a:schemeClr val="accent3"/>
                </a:solidFill>
              </a:rPr>
              <a:t>@Mock</a:t>
            </a:r>
            <a:r>
              <a:rPr lang="en"/>
              <a:t>. We can use @Mock to create and inject mocked instances. Same behaviour can be achieved using </a:t>
            </a:r>
            <a:r>
              <a:rPr i="1" lang="en"/>
              <a:t>Mockito.mock(Object.class).</a:t>
            </a:r>
            <a:endParaRPr i="1"/>
          </a:p>
        </p:txBody>
      </p:sp>
      <p:sp>
        <p:nvSpPr>
          <p:cNvPr id="371" name="Google Shape;371;p15"/>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2" name="Google Shape;372;p15"/>
          <p:cNvSpPr txBox="1"/>
          <p:nvPr/>
        </p:nvSpPr>
        <p:spPr>
          <a:xfrm>
            <a:off x="419100" y="1875175"/>
            <a:ext cx="5073000" cy="217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9E880D"/>
                </a:solidFill>
                <a:highlight>
                  <a:srgbClr val="FFFFFF"/>
                </a:highlight>
                <a:latin typeface="Courier New"/>
                <a:ea typeface="Courier New"/>
                <a:cs typeface="Courier New"/>
                <a:sym typeface="Courier New"/>
              </a:rPr>
              <a:t>@Mock</a:t>
            </a:r>
            <a:endParaRPr b="1"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1" lang="en" sz="1000">
                <a:solidFill>
                  <a:schemeClr val="dk1"/>
                </a:solidFill>
                <a:highlight>
                  <a:srgbClr val="FFFFFF"/>
                </a:highlight>
                <a:latin typeface="Courier New"/>
                <a:ea typeface="Courier New"/>
                <a:cs typeface="Courier New"/>
                <a:sym typeface="Courier New"/>
              </a:rPr>
              <a:t>List</a:t>
            </a:r>
            <a:r>
              <a:rPr b="1" lang="en" sz="1000">
                <a:solidFill>
                  <a:srgbClr val="080808"/>
                </a:solidFill>
                <a:highlight>
                  <a:srgbClr val="FFFFFF"/>
                </a:highlight>
                <a:latin typeface="Courier New"/>
                <a:ea typeface="Courier New"/>
                <a:cs typeface="Courier New"/>
                <a:sym typeface="Courier New"/>
              </a:rPr>
              <a:t>&lt;</a:t>
            </a:r>
            <a:r>
              <a:rPr b="1" lang="en" sz="1000">
                <a:solidFill>
                  <a:schemeClr val="dk1"/>
                </a:solidFill>
                <a:highlight>
                  <a:srgbClr val="FFFFFF"/>
                </a:highlight>
                <a:latin typeface="Courier New"/>
                <a:ea typeface="Courier New"/>
                <a:cs typeface="Courier New"/>
                <a:sym typeface="Courier New"/>
              </a:rPr>
              <a:t>String</a:t>
            </a:r>
            <a:r>
              <a:rPr b="1" lang="en" sz="1000">
                <a:solidFill>
                  <a:srgbClr val="080808"/>
                </a:solidFill>
                <a:highlight>
                  <a:srgbClr val="FFFFFF"/>
                </a:highlight>
                <a:latin typeface="Courier New"/>
                <a:ea typeface="Courier New"/>
                <a:cs typeface="Courier New"/>
                <a:sym typeface="Courier New"/>
              </a:rPr>
              <a:t>&gt; </a:t>
            </a:r>
            <a:r>
              <a:rPr b="1" lang="en" sz="1000">
                <a:solidFill>
                  <a:srgbClr val="871094"/>
                </a:solidFill>
                <a:highlight>
                  <a:srgbClr val="FFFFFF"/>
                </a:highlight>
                <a:latin typeface="Courier New"/>
                <a:ea typeface="Courier New"/>
                <a:cs typeface="Courier New"/>
                <a:sym typeface="Courier New"/>
              </a:rPr>
              <a:t>mockedList</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whenUseMockAnnotation_thenMockIsInjected</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871094"/>
                </a:solidFill>
                <a:highlight>
                  <a:srgbClr val="FFFFFF"/>
                </a:highlight>
                <a:latin typeface="Courier New"/>
                <a:ea typeface="Courier New"/>
                <a:cs typeface="Courier New"/>
                <a:sym typeface="Courier New"/>
              </a:rPr>
              <a:t>mockedList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"one"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verify</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mockedList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"one"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assertEquals</a:t>
            </a:r>
            <a:r>
              <a:rPr lang="en" sz="1000">
                <a:solidFill>
                  <a:srgbClr val="080808"/>
                </a:solidFill>
                <a:highlight>
                  <a:srgbClr val="FFFFFF"/>
                </a:highlight>
                <a:latin typeface="Courier New"/>
                <a:ea typeface="Courier New"/>
                <a:cs typeface="Courier New"/>
                <a:sym typeface="Courier New"/>
              </a:rPr>
              <a:t>(</a:t>
            </a:r>
            <a:r>
              <a:rPr lang="en" sz="1000">
                <a:solidFill>
                  <a:srgbClr val="1750EB"/>
                </a:solidFill>
                <a:highlight>
                  <a:srgbClr val="FFFFFF"/>
                </a:highlight>
                <a:latin typeface="Courier New"/>
                <a:ea typeface="Courier New"/>
                <a:cs typeface="Courier New"/>
                <a:sym typeface="Courier New"/>
              </a:rPr>
              <a:t>0</a:t>
            </a:r>
            <a:r>
              <a:rPr lang="en" sz="1000">
                <a:solidFill>
                  <a:srgbClr val="080808"/>
                </a:solidFill>
                <a:highlight>
                  <a:srgbClr val="FFFFFF"/>
                </a:highlight>
                <a:latin typeface="Courier New"/>
                <a:ea typeface="Courier New"/>
                <a:cs typeface="Courier New"/>
                <a:sym typeface="Courier New"/>
              </a:rPr>
              <a:t>, </a:t>
            </a:r>
            <a:r>
              <a:rPr lang="en" sz="1000">
                <a:solidFill>
                  <a:srgbClr val="871094"/>
                </a:solidFill>
                <a:highlight>
                  <a:srgbClr val="FFFFFF"/>
                </a:highlight>
                <a:latin typeface="Courier New"/>
                <a:ea typeface="Courier New"/>
                <a:cs typeface="Courier New"/>
                <a:sym typeface="Courier New"/>
              </a:rPr>
              <a:t>mockedList</a:t>
            </a:r>
            <a:r>
              <a:rPr lang="en" sz="1000">
                <a:solidFill>
                  <a:srgbClr val="080808"/>
                </a:solidFill>
                <a:highlight>
                  <a:srgbClr val="FFFFFF"/>
                </a:highlight>
                <a:latin typeface="Courier New"/>
                <a:ea typeface="Courier New"/>
                <a:cs typeface="Courier New"/>
                <a:sym typeface="Courier New"/>
              </a:rPr>
              <a:t>.size());</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when</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mockedList</a:t>
            </a:r>
            <a:r>
              <a:rPr lang="en" sz="1000">
                <a:solidFill>
                  <a:srgbClr val="080808"/>
                </a:solidFill>
                <a:highlight>
                  <a:srgbClr val="FFFFFF"/>
                </a:highlight>
                <a:latin typeface="Courier New"/>
                <a:ea typeface="Courier New"/>
                <a:cs typeface="Courier New"/>
                <a:sym typeface="Courier New"/>
              </a:rPr>
              <a:t>.size()).thenReturn(</a:t>
            </a:r>
            <a:r>
              <a:rPr lang="en" sz="1000">
                <a:solidFill>
                  <a:srgbClr val="1750EB"/>
                </a:solidFill>
                <a:highlight>
                  <a:srgbClr val="FFFFFF"/>
                </a:highlight>
                <a:latin typeface="Courier New"/>
                <a:ea typeface="Courier New"/>
                <a:cs typeface="Courier New"/>
                <a:sym typeface="Courier New"/>
              </a:rPr>
              <a:t>100</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assertEquals</a:t>
            </a:r>
            <a:r>
              <a:rPr lang="en" sz="1000">
                <a:solidFill>
                  <a:srgbClr val="080808"/>
                </a:solidFill>
                <a:highlight>
                  <a:srgbClr val="FFFFFF"/>
                </a:highlight>
                <a:latin typeface="Courier New"/>
                <a:ea typeface="Courier New"/>
                <a:cs typeface="Courier New"/>
                <a:sym typeface="Courier New"/>
              </a:rPr>
              <a:t>(</a:t>
            </a:r>
            <a:r>
              <a:rPr lang="en" sz="1000">
                <a:solidFill>
                  <a:srgbClr val="1750EB"/>
                </a:solidFill>
                <a:highlight>
                  <a:srgbClr val="FFFFFF"/>
                </a:highlight>
                <a:latin typeface="Courier New"/>
                <a:ea typeface="Courier New"/>
                <a:cs typeface="Courier New"/>
                <a:sym typeface="Courier New"/>
              </a:rPr>
              <a:t>100</a:t>
            </a:r>
            <a:r>
              <a:rPr lang="en" sz="1000">
                <a:solidFill>
                  <a:srgbClr val="080808"/>
                </a:solidFill>
                <a:highlight>
                  <a:srgbClr val="FFFFFF"/>
                </a:highlight>
                <a:latin typeface="Courier New"/>
                <a:ea typeface="Courier New"/>
                <a:cs typeface="Courier New"/>
                <a:sym typeface="Courier New"/>
              </a:rPr>
              <a:t>, </a:t>
            </a:r>
            <a:r>
              <a:rPr lang="en" sz="1000">
                <a:solidFill>
                  <a:srgbClr val="871094"/>
                </a:solidFill>
                <a:highlight>
                  <a:srgbClr val="FFFFFF"/>
                </a:highlight>
                <a:latin typeface="Courier New"/>
                <a:ea typeface="Courier New"/>
                <a:cs typeface="Courier New"/>
                <a:sym typeface="Courier New"/>
              </a:rPr>
              <a:t>mockedList</a:t>
            </a:r>
            <a:r>
              <a:rPr lang="en" sz="1000">
                <a:solidFill>
                  <a:srgbClr val="080808"/>
                </a:solidFill>
                <a:highlight>
                  <a:srgbClr val="FFFFFF"/>
                </a:highlight>
                <a:latin typeface="Courier New"/>
                <a:ea typeface="Courier New"/>
                <a:cs typeface="Courier New"/>
                <a:sym typeface="Courier New"/>
              </a:rPr>
              <a:t>.size());</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b="1"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73" name="Google Shape;373;p15"/>
          <p:cNvSpPr txBox="1"/>
          <p:nvPr/>
        </p:nvSpPr>
        <p:spPr>
          <a:xfrm>
            <a:off x="4782000" y="1875175"/>
            <a:ext cx="3991800" cy="217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whenNotUseMockAnnotation_thenCorrect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List mockList </a:t>
            </a:r>
            <a:r>
              <a:rPr b="1" lang="en" sz="1000">
                <a:solidFill>
                  <a:srgbClr val="080808"/>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Mockito</a:t>
            </a:r>
            <a:r>
              <a:rPr b="1" lang="en" sz="1000">
                <a:solidFill>
                  <a:srgbClr val="080808"/>
                </a:solidFill>
                <a:highlight>
                  <a:srgbClr val="FFFFFF"/>
                </a:highlight>
                <a:latin typeface="Courier New"/>
                <a:ea typeface="Courier New"/>
                <a:cs typeface="Courier New"/>
                <a:sym typeface="Courier New"/>
              </a:rPr>
              <a:t>.</a:t>
            </a:r>
            <a:r>
              <a:rPr b="1" i="1" lang="en" sz="1000">
                <a:solidFill>
                  <a:srgbClr val="080808"/>
                </a:solidFill>
                <a:highlight>
                  <a:srgbClr val="FFFFFF"/>
                </a:highlight>
                <a:latin typeface="Courier New"/>
                <a:ea typeface="Courier New"/>
                <a:cs typeface="Courier New"/>
                <a:sym typeface="Courier New"/>
              </a:rPr>
              <a:t>mock</a:t>
            </a:r>
            <a:r>
              <a:rPr b="1" lang="en" sz="1000">
                <a:solidFill>
                  <a:srgbClr val="080808"/>
                </a:solidFill>
                <a:highlight>
                  <a:srgbClr val="FFFFFF"/>
                </a:highlight>
                <a:latin typeface="Courier New"/>
                <a:ea typeface="Courier New"/>
                <a:cs typeface="Courier New"/>
                <a:sym typeface="Courier New"/>
              </a:rPr>
              <a:t>(</a:t>
            </a:r>
            <a:r>
              <a:rPr b="1" lang="en" sz="1000">
                <a:solidFill>
                  <a:schemeClr val="dk1"/>
                </a:solidFill>
                <a:highlight>
                  <a:srgbClr val="FFFFFF"/>
                </a:highlight>
                <a:latin typeface="Courier New"/>
                <a:ea typeface="Courier New"/>
                <a:cs typeface="Courier New"/>
                <a:sym typeface="Courier New"/>
              </a:rPr>
              <a:t>ArrayList</a:t>
            </a:r>
            <a:r>
              <a:rPr b="1" lang="en" sz="1000">
                <a:solidFill>
                  <a:srgbClr val="080808"/>
                </a:solidFill>
                <a:highlight>
                  <a:srgbClr val="FFFFFF"/>
                </a:highlight>
                <a:latin typeface="Courier New"/>
                <a:ea typeface="Courier New"/>
                <a:cs typeface="Courier New"/>
                <a:sym typeface="Courier New"/>
              </a:rPr>
              <a:t>.</a:t>
            </a:r>
            <a:r>
              <a:rPr b="1" lang="en" sz="1000">
                <a:solidFill>
                  <a:srgbClr val="0033B3"/>
                </a:solidFill>
                <a:highlight>
                  <a:srgbClr val="FFFFFF"/>
                </a:highlight>
                <a:latin typeface="Courier New"/>
                <a:ea typeface="Courier New"/>
                <a:cs typeface="Courier New"/>
                <a:sym typeface="Courier New"/>
              </a:rPr>
              <a:t>class</a:t>
            </a:r>
            <a:r>
              <a:rPr b="1" lang="en" sz="1000">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"one"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verify</a:t>
            </a:r>
            <a:r>
              <a:rPr lang="en" sz="1000">
                <a:solidFill>
                  <a:srgbClr val="080808"/>
                </a:solidFill>
                <a:highlight>
                  <a:srgbClr val="FFFFFF"/>
                </a:highlight>
                <a:latin typeface="Courier New"/>
                <a:ea typeface="Courier New"/>
                <a:cs typeface="Courier New"/>
                <a:sym typeface="Courier New"/>
              </a:rPr>
              <a:t>(</a:t>
            </a:r>
            <a:r>
              <a:rPr lang="en" sz="1000">
                <a:solidFill>
                  <a:schemeClr val="dk1"/>
                </a:solidFill>
                <a:highlight>
                  <a:srgbClr val="FFFFFF"/>
                </a:highlight>
                <a:latin typeface="Courier New"/>
                <a:ea typeface="Courier New"/>
                <a:cs typeface="Courier New"/>
                <a:sym typeface="Courier New"/>
              </a:rPr>
              <a:t>mockList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"one"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assertEquals</a:t>
            </a:r>
            <a:r>
              <a:rPr lang="en" sz="1000">
                <a:solidFill>
                  <a:srgbClr val="080808"/>
                </a:solidFill>
                <a:highlight>
                  <a:srgbClr val="FFFFFF"/>
                </a:highlight>
                <a:latin typeface="Courier New"/>
                <a:ea typeface="Courier New"/>
                <a:cs typeface="Courier New"/>
                <a:sym typeface="Courier New"/>
              </a:rPr>
              <a:t>(</a:t>
            </a:r>
            <a:r>
              <a:rPr lang="en" sz="1000">
                <a:solidFill>
                  <a:srgbClr val="1750EB"/>
                </a:solidFill>
                <a:highlight>
                  <a:srgbClr val="FFFFFF"/>
                </a:highlight>
                <a:latin typeface="Courier New"/>
                <a:ea typeface="Courier New"/>
                <a:cs typeface="Courier New"/>
                <a:sym typeface="Courier New"/>
              </a:rPr>
              <a:t>0</a:t>
            </a: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mockList</a:t>
            </a:r>
            <a:r>
              <a:rPr lang="en" sz="1000">
                <a:solidFill>
                  <a:srgbClr val="080808"/>
                </a:solidFill>
                <a:highlight>
                  <a:srgbClr val="FFFFFF"/>
                </a:highlight>
                <a:latin typeface="Courier New"/>
                <a:ea typeface="Courier New"/>
                <a:cs typeface="Courier New"/>
                <a:sym typeface="Courier New"/>
              </a:rPr>
              <a:t>.size());</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when</a:t>
            </a:r>
            <a:r>
              <a:rPr lang="en" sz="1000">
                <a:solidFill>
                  <a:srgbClr val="080808"/>
                </a:solidFill>
                <a:highlight>
                  <a:srgbClr val="FFFFFF"/>
                </a:highlight>
                <a:latin typeface="Courier New"/>
                <a:ea typeface="Courier New"/>
                <a:cs typeface="Courier New"/>
                <a:sym typeface="Courier New"/>
              </a:rPr>
              <a:t>(</a:t>
            </a:r>
            <a:r>
              <a:rPr lang="en" sz="1000">
                <a:solidFill>
                  <a:schemeClr val="dk1"/>
                </a:solidFill>
                <a:highlight>
                  <a:srgbClr val="FFFFFF"/>
                </a:highlight>
                <a:latin typeface="Courier New"/>
                <a:ea typeface="Courier New"/>
                <a:cs typeface="Courier New"/>
                <a:sym typeface="Courier New"/>
              </a:rPr>
              <a:t>mockList</a:t>
            </a:r>
            <a:r>
              <a:rPr lang="en" sz="1000">
                <a:solidFill>
                  <a:srgbClr val="080808"/>
                </a:solidFill>
                <a:highlight>
                  <a:srgbClr val="FFFFFF"/>
                </a:highlight>
                <a:latin typeface="Courier New"/>
                <a:ea typeface="Courier New"/>
                <a:cs typeface="Courier New"/>
                <a:sym typeface="Courier New"/>
              </a:rPr>
              <a:t>.size()).thenReturn(</a:t>
            </a:r>
            <a:r>
              <a:rPr lang="en" sz="1000">
                <a:solidFill>
                  <a:srgbClr val="1750EB"/>
                </a:solidFill>
                <a:highlight>
                  <a:srgbClr val="FFFFFF"/>
                </a:highlight>
                <a:latin typeface="Courier New"/>
                <a:ea typeface="Courier New"/>
                <a:cs typeface="Courier New"/>
                <a:sym typeface="Courier New"/>
              </a:rPr>
              <a:t>100</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assertEquals</a:t>
            </a:r>
            <a:r>
              <a:rPr lang="en" sz="1000">
                <a:solidFill>
                  <a:srgbClr val="080808"/>
                </a:solidFill>
                <a:highlight>
                  <a:srgbClr val="FFFFFF"/>
                </a:highlight>
                <a:latin typeface="Courier New"/>
                <a:ea typeface="Courier New"/>
                <a:cs typeface="Courier New"/>
                <a:sym typeface="Courier New"/>
              </a:rPr>
              <a:t>(</a:t>
            </a:r>
            <a:r>
              <a:rPr lang="en" sz="1000">
                <a:solidFill>
                  <a:srgbClr val="1750EB"/>
                </a:solidFill>
                <a:highlight>
                  <a:srgbClr val="FFFFFF"/>
                </a:highlight>
                <a:latin typeface="Courier New"/>
                <a:ea typeface="Courier New"/>
                <a:cs typeface="Courier New"/>
                <a:sym typeface="Courier New"/>
              </a:rPr>
              <a:t>100</a:t>
            </a: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mockList</a:t>
            </a:r>
            <a:r>
              <a:rPr lang="en" sz="1000">
                <a:solidFill>
                  <a:srgbClr val="080808"/>
                </a:solidFill>
                <a:highlight>
                  <a:srgbClr val="FFFFFF"/>
                </a:highlight>
                <a:latin typeface="Courier New"/>
                <a:ea typeface="Courier New"/>
                <a:cs typeface="Courier New"/>
                <a:sym typeface="Courier New"/>
              </a:rPr>
              <a:t>.size());</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Important Mockito annotations </a:t>
            </a:r>
            <a:endParaRPr/>
          </a:p>
        </p:txBody>
      </p:sp>
      <p:sp>
        <p:nvSpPr>
          <p:cNvPr id="379" name="Google Shape;379;p16"/>
          <p:cNvSpPr txBox="1"/>
          <p:nvPr>
            <p:ph idx="1" type="body"/>
          </p:nvPr>
        </p:nvSpPr>
        <p:spPr>
          <a:xfrm>
            <a:off x="375450" y="788900"/>
            <a:ext cx="8393100" cy="532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b="1" i="1" lang="en">
                <a:solidFill>
                  <a:schemeClr val="accent3"/>
                </a:solidFill>
              </a:rPr>
              <a:t>@Spy</a:t>
            </a:r>
            <a:r>
              <a:rPr lang="en"/>
              <a:t> - This will allow us to call all the normal methods of the object while still tracking every interaction, just as we would with a mock. Same behaviour can be achieved using </a:t>
            </a:r>
            <a:r>
              <a:rPr i="1" lang="en"/>
              <a:t>Mockito.spy(real_object).</a:t>
            </a:r>
            <a:endParaRPr i="1"/>
          </a:p>
        </p:txBody>
      </p:sp>
      <p:sp>
        <p:nvSpPr>
          <p:cNvPr id="380" name="Google Shape;380;p16"/>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1" name="Google Shape;381;p16"/>
          <p:cNvSpPr txBox="1"/>
          <p:nvPr/>
        </p:nvSpPr>
        <p:spPr>
          <a:xfrm>
            <a:off x="238200" y="1412250"/>
            <a:ext cx="4423500" cy="310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9E880D"/>
                </a:solidFill>
                <a:highlight>
                  <a:srgbClr val="FFFFFF"/>
                </a:highlight>
                <a:latin typeface="Courier New"/>
                <a:ea typeface="Courier New"/>
                <a:cs typeface="Courier New"/>
                <a:sym typeface="Courier New"/>
              </a:rPr>
              <a:t>@Spy</a:t>
            </a:r>
            <a:endParaRPr b="1"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1" lang="en" sz="1000">
                <a:solidFill>
                  <a:srgbClr val="9E880D"/>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List</a:t>
            </a:r>
            <a:r>
              <a:rPr b="1" lang="en" sz="1000">
                <a:solidFill>
                  <a:srgbClr val="080808"/>
                </a:solidFill>
                <a:highlight>
                  <a:srgbClr val="FFFFFF"/>
                </a:highlight>
                <a:latin typeface="Courier New"/>
                <a:ea typeface="Courier New"/>
                <a:cs typeface="Courier New"/>
                <a:sym typeface="Courier New"/>
              </a:rPr>
              <a:t>&lt;</a:t>
            </a:r>
            <a:r>
              <a:rPr b="1" lang="en" sz="1000">
                <a:solidFill>
                  <a:schemeClr val="dk1"/>
                </a:solidFill>
                <a:highlight>
                  <a:srgbClr val="FFFFFF"/>
                </a:highlight>
                <a:latin typeface="Courier New"/>
                <a:ea typeface="Courier New"/>
                <a:cs typeface="Courier New"/>
                <a:sym typeface="Courier New"/>
              </a:rPr>
              <a:t>String</a:t>
            </a:r>
            <a:r>
              <a:rPr b="1" lang="en" sz="1000">
                <a:solidFill>
                  <a:srgbClr val="080808"/>
                </a:solidFill>
                <a:highlight>
                  <a:srgbClr val="FFFFFF"/>
                </a:highlight>
                <a:latin typeface="Courier New"/>
                <a:ea typeface="Courier New"/>
                <a:cs typeface="Courier New"/>
                <a:sym typeface="Courier New"/>
              </a:rPr>
              <a:t>&gt; </a:t>
            </a:r>
            <a:r>
              <a:rPr b="1" lang="en" sz="1000">
                <a:solidFill>
                  <a:srgbClr val="871094"/>
                </a:solidFill>
                <a:highlight>
                  <a:srgbClr val="FFFFFF"/>
                </a:highlight>
                <a:latin typeface="Courier New"/>
                <a:ea typeface="Courier New"/>
                <a:cs typeface="Courier New"/>
                <a:sym typeface="Courier New"/>
              </a:rPr>
              <a:t>spiedList </a:t>
            </a:r>
            <a:r>
              <a:rPr b="1" lang="en" sz="1000">
                <a:solidFill>
                  <a:srgbClr val="080808"/>
                </a:solidFill>
                <a:highlight>
                  <a:srgbClr val="FFFFFF"/>
                </a:highlight>
                <a:latin typeface="Courier New"/>
                <a:ea typeface="Courier New"/>
                <a:cs typeface="Courier New"/>
                <a:sym typeface="Courier New"/>
              </a:rPr>
              <a:t>= </a:t>
            </a:r>
            <a:r>
              <a:rPr b="1" lang="en" sz="1000">
                <a:solidFill>
                  <a:srgbClr val="0033B3"/>
                </a:solidFill>
                <a:highlight>
                  <a:srgbClr val="FFFFFF"/>
                </a:highlight>
                <a:latin typeface="Courier New"/>
                <a:ea typeface="Courier New"/>
                <a:cs typeface="Courier New"/>
                <a:sym typeface="Courier New"/>
              </a:rPr>
              <a:t>new </a:t>
            </a:r>
            <a:r>
              <a:rPr b="1" lang="en" sz="1000">
                <a:solidFill>
                  <a:srgbClr val="080808"/>
                </a:solidFill>
                <a:highlight>
                  <a:srgbClr val="FFFFFF"/>
                </a:highlight>
                <a:latin typeface="Courier New"/>
                <a:ea typeface="Courier New"/>
                <a:cs typeface="Courier New"/>
                <a:sym typeface="Courier New"/>
              </a:rPr>
              <a:t>ArrayList&lt;</a:t>
            </a:r>
            <a:r>
              <a:rPr b="1" lang="en" sz="1000">
                <a:solidFill>
                  <a:schemeClr val="dk1"/>
                </a:solidFill>
                <a:highlight>
                  <a:srgbClr val="FFFFFF"/>
                </a:highlight>
                <a:latin typeface="Courier New"/>
                <a:ea typeface="Courier New"/>
                <a:cs typeface="Courier New"/>
                <a:sym typeface="Courier New"/>
              </a:rPr>
              <a:t>String</a:t>
            </a:r>
            <a:r>
              <a:rPr b="1" lang="en" sz="1000">
                <a:solidFill>
                  <a:srgbClr val="080808"/>
                </a:solidFill>
                <a:highlight>
                  <a:srgbClr val="FFFFFF"/>
                </a:highlight>
                <a:latin typeface="Courier New"/>
                <a:ea typeface="Courier New"/>
                <a:cs typeface="Courier New"/>
                <a:sym typeface="Courier New"/>
              </a:rPr>
              <a:t>&gt;();</a:t>
            </a:r>
            <a:endParaRPr b="1"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whenUseSpyAnnotation_thenSpyIsInjectedCorrectly</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871094"/>
                </a:solidFill>
                <a:highlight>
                  <a:srgbClr val="FFFFFF"/>
                </a:highlight>
                <a:latin typeface="Courier New"/>
                <a:ea typeface="Courier New"/>
                <a:cs typeface="Courier New"/>
                <a:sym typeface="Courier New"/>
              </a:rPr>
              <a:t>spiedList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"one"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871094"/>
                </a:solidFill>
                <a:highlight>
                  <a:srgbClr val="FFFFFF"/>
                </a:highlight>
                <a:latin typeface="Courier New"/>
                <a:ea typeface="Courier New"/>
                <a:cs typeface="Courier New"/>
                <a:sym typeface="Courier New"/>
              </a:rPr>
              <a:t>spiedList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"two"</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verify</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spiedList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"one"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verify</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spiedList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"two"</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assertEquals</a:t>
            </a:r>
            <a:r>
              <a:rPr lang="en" sz="1000">
                <a:solidFill>
                  <a:srgbClr val="080808"/>
                </a:solidFill>
                <a:highlight>
                  <a:srgbClr val="FFFFFF"/>
                </a:highlight>
                <a:latin typeface="Courier New"/>
                <a:ea typeface="Courier New"/>
                <a:cs typeface="Courier New"/>
                <a:sym typeface="Courier New"/>
              </a:rPr>
              <a:t>(</a:t>
            </a:r>
            <a:r>
              <a:rPr lang="en" sz="1000">
                <a:solidFill>
                  <a:srgbClr val="1750EB"/>
                </a:solidFill>
                <a:highlight>
                  <a:srgbClr val="FFFFFF"/>
                </a:highlight>
                <a:latin typeface="Courier New"/>
                <a:ea typeface="Courier New"/>
                <a:cs typeface="Courier New"/>
                <a:sym typeface="Courier New"/>
              </a:rPr>
              <a:t>2</a:t>
            </a:r>
            <a:r>
              <a:rPr lang="en" sz="1000">
                <a:solidFill>
                  <a:srgbClr val="080808"/>
                </a:solidFill>
                <a:highlight>
                  <a:srgbClr val="FFFFFF"/>
                </a:highlight>
                <a:latin typeface="Courier New"/>
                <a:ea typeface="Courier New"/>
                <a:cs typeface="Courier New"/>
                <a:sym typeface="Courier New"/>
              </a:rPr>
              <a:t>, </a:t>
            </a:r>
            <a:r>
              <a:rPr lang="en" sz="1000">
                <a:solidFill>
                  <a:srgbClr val="871094"/>
                </a:solidFill>
                <a:highlight>
                  <a:srgbClr val="FFFFFF"/>
                </a:highlight>
                <a:latin typeface="Courier New"/>
                <a:ea typeface="Courier New"/>
                <a:cs typeface="Courier New"/>
                <a:sym typeface="Courier New"/>
              </a:rPr>
              <a:t>spiedList</a:t>
            </a:r>
            <a:r>
              <a:rPr lang="en" sz="1000">
                <a:solidFill>
                  <a:srgbClr val="080808"/>
                </a:solidFill>
                <a:highlight>
                  <a:srgbClr val="FFFFFF"/>
                </a:highlight>
                <a:latin typeface="Courier New"/>
                <a:ea typeface="Courier New"/>
                <a:cs typeface="Courier New"/>
                <a:sym typeface="Courier New"/>
              </a:rPr>
              <a:t>.size());</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 mock behavior can also be specified on a spy</a:t>
            </a:r>
            <a:endParaRPr i="1" sz="1000">
              <a:solidFill>
                <a:srgbClr val="8C8C8C"/>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doReturn</a:t>
            </a:r>
            <a:r>
              <a:rPr lang="en" sz="1000">
                <a:solidFill>
                  <a:srgbClr val="080808"/>
                </a:solidFill>
                <a:highlight>
                  <a:srgbClr val="FFFFFF"/>
                </a:highlight>
                <a:latin typeface="Courier New"/>
                <a:ea typeface="Courier New"/>
                <a:cs typeface="Courier New"/>
                <a:sym typeface="Courier New"/>
              </a:rPr>
              <a:t>(</a:t>
            </a:r>
            <a:r>
              <a:rPr lang="en" sz="1000">
                <a:solidFill>
                  <a:srgbClr val="1750EB"/>
                </a:solidFill>
                <a:highlight>
                  <a:srgbClr val="FFFFFF"/>
                </a:highlight>
                <a:latin typeface="Courier New"/>
                <a:ea typeface="Courier New"/>
                <a:cs typeface="Courier New"/>
                <a:sym typeface="Courier New"/>
              </a:rPr>
              <a:t>100</a:t>
            </a:r>
            <a:r>
              <a:rPr lang="en" sz="1000">
                <a:solidFill>
                  <a:srgbClr val="080808"/>
                </a:solidFill>
                <a:highlight>
                  <a:srgbClr val="FFFFFF"/>
                </a:highlight>
                <a:latin typeface="Courier New"/>
                <a:ea typeface="Courier New"/>
                <a:cs typeface="Courier New"/>
                <a:sym typeface="Courier New"/>
              </a:rPr>
              <a:t>).when(</a:t>
            </a:r>
            <a:r>
              <a:rPr lang="en" sz="1000">
                <a:solidFill>
                  <a:srgbClr val="871094"/>
                </a:solidFill>
                <a:highlight>
                  <a:srgbClr val="FFFFFF"/>
                </a:highlight>
                <a:latin typeface="Courier New"/>
                <a:ea typeface="Courier New"/>
                <a:cs typeface="Courier New"/>
                <a:sym typeface="Courier New"/>
              </a:rPr>
              <a:t>spiedList</a:t>
            </a:r>
            <a:r>
              <a:rPr lang="en" sz="1000">
                <a:solidFill>
                  <a:srgbClr val="080808"/>
                </a:solidFill>
                <a:highlight>
                  <a:srgbClr val="FFFFFF"/>
                </a:highlight>
                <a:latin typeface="Courier New"/>
                <a:ea typeface="Courier New"/>
                <a:cs typeface="Courier New"/>
                <a:sym typeface="Courier New"/>
              </a:rPr>
              <a:t>).size();</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assertEquals</a:t>
            </a:r>
            <a:r>
              <a:rPr lang="en" sz="1000">
                <a:solidFill>
                  <a:srgbClr val="080808"/>
                </a:solidFill>
                <a:highlight>
                  <a:srgbClr val="FFFFFF"/>
                </a:highlight>
                <a:latin typeface="Courier New"/>
                <a:ea typeface="Courier New"/>
                <a:cs typeface="Courier New"/>
                <a:sym typeface="Courier New"/>
              </a:rPr>
              <a:t>(</a:t>
            </a:r>
            <a:r>
              <a:rPr lang="en" sz="1000">
                <a:solidFill>
                  <a:srgbClr val="1750EB"/>
                </a:solidFill>
                <a:highlight>
                  <a:srgbClr val="FFFFFF"/>
                </a:highlight>
                <a:latin typeface="Courier New"/>
                <a:ea typeface="Courier New"/>
                <a:cs typeface="Courier New"/>
                <a:sym typeface="Courier New"/>
              </a:rPr>
              <a:t>100</a:t>
            </a:r>
            <a:r>
              <a:rPr lang="en" sz="1000">
                <a:solidFill>
                  <a:srgbClr val="080808"/>
                </a:solidFill>
                <a:highlight>
                  <a:srgbClr val="FFFFFF"/>
                </a:highlight>
                <a:latin typeface="Courier New"/>
                <a:ea typeface="Courier New"/>
                <a:cs typeface="Courier New"/>
                <a:sym typeface="Courier New"/>
              </a:rPr>
              <a:t>, </a:t>
            </a:r>
            <a:r>
              <a:rPr lang="en" sz="1000">
                <a:solidFill>
                  <a:srgbClr val="871094"/>
                </a:solidFill>
                <a:highlight>
                  <a:srgbClr val="FFFFFF"/>
                </a:highlight>
                <a:latin typeface="Courier New"/>
                <a:ea typeface="Courier New"/>
                <a:cs typeface="Courier New"/>
                <a:sym typeface="Courier New"/>
              </a:rPr>
              <a:t>spiedList</a:t>
            </a:r>
            <a:r>
              <a:rPr lang="en" sz="1000">
                <a:solidFill>
                  <a:srgbClr val="080808"/>
                </a:solidFill>
                <a:highlight>
                  <a:srgbClr val="FFFFFF"/>
                </a:highlight>
                <a:latin typeface="Courier New"/>
                <a:ea typeface="Courier New"/>
                <a:cs typeface="Courier New"/>
                <a:sym typeface="Courier New"/>
              </a:rPr>
              <a:t>.size());</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1000">
              <a:solidFill>
                <a:srgbClr val="9E880D"/>
              </a:solidFill>
              <a:highlight>
                <a:srgbClr val="FFFFFF"/>
              </a:highlight>
              <a:latin typeface="Courier New"/>
              <a:ea typeface="Courier New"/>
              <a:cs typeface="Courier New"/>
              <a:sym typeface="Courier New"/>
            </a:endParaRPr>
          </a:p>
        </p:txBody>
      </p:sp>
      <p:sp>
        <p:nvSpPr>
          <p:cNvPr id="382" name="Google Shape;382;p16"/>
          <p:cNvSpPr txBox="1"/>
          <p:nvPr/>
        </p:nvSpPr>
        <p:spPr>
          <a:xfrm>
            <a:off x="4509375" y="1488450"/>
            <a:ext cx="4423500" cy="294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whenNotUseSpyAnnotation_thenCorrect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List</a:t>
            </a:r>
            <a:r>
              <a:rPr b="1" lang="en" sz="1000">
                <a:solidFill>
                  <a:srgbClr val="080808"/>
                </a:solidFill>
                <a:highlight>
                  <a:srgbClr val="FFFFFF"/>
                </a:highlight>
                <a:latin typeface="Courier New"/>
                <a:ea typeface="Courier New"/>
                <a:cs typeface="Courier New"/>
                <a:sym typeface="Courier New"/>
              </a:rPr>
              <a:t>&lt;</a:t>
            </a:r>
            <a:r>
              <a:rPr b="1" lang="en" sz="1000">
                <a:solidFill>
                  <a:schemeClr val="dk1"/>
                </a:solidFill>
                <a:highlight>
                  <a:srgbClr val="FFFFFF"/>
                </a:highlight>
                <a:latin typeface="Courier New"/>
                <a:ea typeface="Courier New"/>
                <a:cs typeface="Courier New"/>
                <a:sym typeface="Courier New"/>
              </a:rPr>
              <a:t>String</a:t>
            </a:r>
            <a:r>
              <a:rPr b="1" lang="en" sz="1000">
                <a:solidFill>
                  <a:srgbClr val="080808"/>
                </a:solidFill>
                <a:highlight>
                  <a:srgbClr val="FFFFFF"/>
                </a:highlight>
                <a:latin typeface="Courier New"/>
                <a:ea typeface="Courier New"/>
                <a:cs typeface="Courier New"/>
                <a:sym typeface="Courier New"/>
              </a:rPr>
              <a:t>&gt; </a:t>
            </a:r>
            <a:r>
              <a:rPr b="1" lang="en" sz="1000">
                <a:solidFill>
                  <a:schemeClr val="dk1"/>
                </a:solidFill>
                <a:highlight>
                  <a:srgbClr val="FFFFFF"/>
                </a:highlight>
                <a:latin typeface="Courier New"/>
                <a:ea typeface="Courier New"/>
                <a:cs typeface="Courier New"/>
                <a:sym typeface="Courier New"/>
              </a:rPr>
              <a:t>spyList </a:t>
            </a:r>
            <a:r>
              <a:rPr b="1" lang="en" sz="1000">
                <a:solidFill>
                  <a:srgbClr val="080808"/>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Mockito</a:t>
            </a:r>
            <a:r>
              <a:rPr b="1" lang="en" sz="1000">
                <a:solidFill>
                  <a:srgbClr val="080808"/>
                </a:solidFill>
                <a:highlight>
                  <a:srgbClr val="FFFFFF"/>
                </a:highlight>
                <a:latin typeface="Courier New"/>
                <a:ea typeface="Courier New"/>
                <a:cs typeface="Courier New"/>
                <a:sym typeface="Courier New"/>
              </a:rPr>
              <a:t>.</a:t>
            </a:r>
            <a:r>
              <a:rPr b="1" i="1" lang="en" sz="1000">
                <a:solidFill>
                  <a:srgbClr val="080808"/>
                </a:solidFill>
                <a:highlight>
                  <a:srgbClr val="FFFFFF"/>
                </a:highlight>
                <a:latin typeface="Courier New"/>
                <a:ea typeface="Courier New"/>
                <a:cs typeface="Courier New"/>
                <a:sym typeface="Courier New"/>
              </a:rPr>
              <a:t>spy</a:t>
            </a:r>
            <a:r>
              <a:rPr b="1" lang="en" sz="1000">
                <a:solidFill>
                  <a:srgbClr val="080808"/>
                </a:solidFill>
                <a:highlight>
                  <a:srgbClr val="FFFFFF"/>
                </a:highlight>
                <a:latin typeface="Courier New"/>
                <a:ea typeface="Courier New"/>
                <a:cs typeface="Courier New"/>
                <a:sym typeface="Courier New"/>
              </a:rPr>
              <a:t>(</a:t>
            </a:r>
            <a:r>
              <a:rPr b="1" lang="en" sz="1000">
                <a:solidFill>
                  <a:srgbClr val="0033B3"/>
                </a:solidFill>
                <a:highlight>
                  <a:srgbClr val="FFFFFF"/>
                </a:highlight>
                <a:latin typeface="Courier New"/>
                <a:ea typeface="Courier New"/>
                <a:cs typeface="Courier New"/>
                <a:sym typeface="Courier New"/>
              </a:rPr>
              <a:t>new </a:t>
            </a:r>
            <a:r>
              <a:rPr b="1" lang="en" sz="1000">
                <a:solidFill>
                  <a:srgbClr val="080808"/>
                </a:solidFill>
                <a:highlight>
                  <a:srgbClr val="FFFFFF"/>
                </a:highlight>
                <a:latin typeface="Courier New"/>
                <a:ea typeface="Courier New"/>
                <a:cs typeface="Courier New"/>
                <a:sym typeface="Courier New"/>
              </a:rPr>
              <a:t>ArrayList&lt;</a:t>
            </a:r>
            <a:r>
              <a:rPr b="1" lang="en" sz="1000">
                <a:solidFill>
                  <a:schemeClr val="dk1"/>
                </a:solidFill>
                <a:highlight>
                  <a:srgbClr val="FFFFFF"/>
                </a:highlight>
                <a:latin typeface="Courier New"/>
                <a:ea typeface="Courier New"/>
                <a:cs typeface="Courier New"/>
                <a:sym typeface="Courier New"/>
              </a:rPr>
              <a:t>String</a:t>
            </a:r>
            <a:r>
              <a:rPr b="1" lang="en" sz="1000">
                <a:solidFill>
                  <a:srgbClr val="080808"/>
                </a:solidFill>
                <a:highlight>
                  <a:srgbClr val="FFFFFF"/>
                </a:highlight>
                <a:latin typeface="Courier New"/>
                <a:ea typeface="Courier New"/>
                <a:cs typeface="Courier New"/>
                <a:sym typeface="Courier New"/>
              </a:rPr>
              <a:t>&gt;());</a:t>
            </a:r>
            <a:endParaRPr b="1"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spyList</a:t>
            </a:r>
            <a:r>
              <a:rPr b="1" lang="en" sz="1000">
                <a:solidFill>
                  <a:srgbClr val="080808"/>
                </a:solidFill>
                <a:highlight>
                  <a:srgbClr val="FFFFFF"/>
                </a:highlight>
                <a:latin typeface="Courier New"/>
                <a:ea typeface="Courier New"/>
                <a:cs typeface="Courier New"/>
                <a:sym typeface="Courier New"/>
              </a:rPr>
              <a:t>.add(</a:t>
            </a:r>
            <a:r>
              <a:rPr b="1" lang="en" sz="1000">
                <a:solidFill>
                  <a:srgbClr val="067D17"/>
                </a:solidFill>
                <a:highlight>
                  <a:srgbClr val="FFFFFF"/>
                </a:highlight>
                <a:latin typeface="Courier New"/>
                <a:ea typeface="Courier New"/>
                <a:cs typeface="Courier New"/>
                <a:sym typeface="Courier New"/>
              </a:rPr>
              <a:t>"one"</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1" lang="en" sz="1000">
                <a:solidFill>
                  <a:srgbClr val="080808"/>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spyList</a:t>
            </a:r>
            <a:r>
              <a:rPr b="1" lang="en" sz="1000">
                <a:solidFill>
                  <a:srgbClr val="080808"/>
                </a:solidFill>
                <a:highlight>
                  <a:srgbClr val="FFFFFF"/>
                </a:highlight>
                <a:latin typeface="Courier New"/>
                <a:ea typeface="Courier New"/>
                <a:cs typeface="Courier New"/>
                <a:sym typeface="Courier New"/>
              </a:rPr>
              <a:t>.add(</a:t>
            </a:r>
            <a:r>
              <a:rPr b="1" lang="en" sz="1000">
                <a:solidFill>
                  <a:srgbClr val="067D17"/>
                </a:solidFill>
                <a:highlight>
                  <a:srgbClr val="FFFFFF"/>
                </a:highlight>
                <a:latin typeface="Courier New"/>
                <a:ea typeface="Courier New"/>
                <a:cs typeface="Courier New"/>
                <a:sym typeface="Courier New"/>
              </a:rPr>
              <a:t>"two"</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verify</a:t>
            </a:r>
            <a:r>
              <a:rPr lang="en" sz="1000">
                <a:solidFill>
                  <a:srgbClr val="080808"/>
                </a:solidFill>
                <a:highlight>
                  <a:srgbClr val="FFFFFF"/>
                </a:highlight>
                <a:latin typeface="Courier New"/>
                <a:ea typeface="Courier New"/>
                <a:cs typeface="Courier New"/>
                <a:sym typeface="Courier New"/>
              </a:rPr>
              <a:t>(</a:t>
            </a:r>
            <a:r>
              <a:rPr lang="en" sz="1000">
                <a:solidFill>
                  <a:schemeClr val="dk1"/>
                </a:solidFill>
                <a:highlight>
                  <a:srgbClr val="FFFFFF"/>
                </a:highlight>
                <a:latin typeface="Courier New"/>
                <a:ea typeface="Courier New"/>
                <a:cs typeface="Courier New"/>
                <a:sym typeface="Courier New"/>
              </a:rPr>
              <a:t>spyList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"one"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verify</a:t>
            </a:r>
            <a:r>
              <a:rPr lang="en" sz="1000">
                <a:solidFill>
                  <a:srgbClr val="080808"/>
                </a:solidFill>
                <a:highlight>
                  <a:srgbClr val="FFFFFF"/>
                </a:highlight>
                <a:latin typeface="Courier New"/>
                <a:ea typeface="Courier New"/>
                <a:cs typeface="Courier New"/>
                <a:sym typeface="Courier New"/>
              </a:rPr>
              <a:t>(</a:t>
            </a:r>
            <a:r>
              <a:rPr lang="en" sz="1000">
                <a:solidFill>
                  <a:schemeClr val="dk1"/>
                </a:solidFill>
                <a:highlight>
                  <a:srgbClr val="FFFFFF"/>
                </a:highlight>
                <a:latin typeface="Courier New"/>
                <a:ea typeface="Courier New"/>
                <a:cs typeface="Courier New"/>
                <a:sym typeface="Courier New"/>
              </a:rPr>
              <a:t>spyList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"two"</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assertEquals</a:t>
            </a:r>
            <a:r>
              <a:rPr lang="en" sz="1000">
                <a:solidFill>
                  <a:srgbClr val="080808"/>
                </a:solidFill>
                <a:highlight>
                  <a:srgbClr val="FFFFFF"/>
                </a:highlight>
                <a:latin typeface="Courier New"/>
                <a:ea typeface="Courier New"/>
                <a:cs typeface="Courier New"/>
                <a:sym typeface="Courier New"/>
              </a:rPr>
              <a:t>(</a:t>
            </a:r>
            <a:r>
              <a:rPr lang="en" sz="1000">
                <a:solidFill>
                  <a:srgbClr val="1750EB"/>
                </a:solidFill>
                <a:highlight>
                  <a:srgbClr val="FFFFFF"/>
                </a:highlight>
                <a:latin typeface="Courier New"/>
                <a:ea typeface="Courier New"/>
                <a:cs typeface="Courier New"/>
                <a:sym typeface="Courier New"/>
              </a:rPr>
              <a:t>2</a:t>
            </a: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spyList</a:t>
            </a:r>
            <a:r>
              <a:rPr lang="en" sz="1000">
                <a:solidFill>
                  <a:srgbClr val="080808"/>
                </a:solidFill>
                <a:highlight>
                  <a:srgbClr val="FFFFFF"/>
                </a:highlight>
                <a:latin typeface="Courier New"/>
                <a:ea typeface="Courier New"/>
                <a:cs typeface="Courier New"/>
                <a:sym typeface="Courier New"/>
              </a:rPr>
              <a:t>.size());</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 mock behavior can also be specified on a spy</a:t>
            </a:r>
            <a:endParaRPr i="1" sz="1000">
              <a:solidFill>
                <a:srgbClr val="8C8C8C"/>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doReturn</a:t>
            </a:r>
            <a:r>
              <a:rPr lang="en" sz="1000">
                <a:solidFill>
                  <a:srgbClr val="080808"/>
                </a:solidFill>
                <a:highlight>
                  <a:srgbClr val="FFFFFF"/>
                </a:highlight>
                <a:latin typeface="Courier New"/>
                <a:ea typeface="Courier New"/>
                <a:cs typeface="Courier New"/>
                <a:sym typeface="Courier New"/>
              </a:rPr>
              <a:t>(</a:t>
            </a:r>
            <a:r>
              <a:rPr lang="en" sz="1000">
                <a:solidFill>
                  <a:srgbClr val="1750EB"/>
                </a:solidFill>
                <a:highlight>
                  <a:srgbClr val="FFFFFF"/>
                </a:highlight>
                <a:latin typeface="Courier New"/>
                <a:ea typeface="Courier New"/>
                <a:cs typeface="Courier New"/>
                <a:sym typeface="Courier New"/>
              </a:rPr>
              <a:t>100</a:t>
            </a:r>
            <a:r>
              <a:rPr lang="en" sz="1000">
                <a:solidFill>
                  <a:srgbClr val="080808"/>
                </a:solidFill>
                <a:highlight>
                  <a:srgbClr val="FFFFFF"/>
                </a:highlight>
                <a:latin typeface="Courier New"/>
                <a:ea typeface="Courier New"/>
                <a:cs typeface="Courier New"/>
                <a:sym typeface="Courier New"/>
              </a:rPr>
              <a:t>).when(</a:t>
            </a:r>
            <a:r>
              <a:rPr lang="en" sz="1000">
                <a:solidFill>
                  <a:schemeClr val="dk1"/>
                </a:solidFill>
                <a:highlight>
                  <a:srgbClr val="FFFFFF"/>
                </a:highlight>
                <a:latin typeface="Courier New"/>
                <a:ea typeface="Courier New"/>
                <a:cs typeface="Courier New"/>
                <a:sym typeface="Courier New"/>
              </a:rPr>
              <a:t>spyList</a:t>
            </a:r>
            <a:r>
              <a:rPr lang="en" sz="1000">
                <a:solidFill>
                  <a:srgbClr val="080808"/>
                </a:solidFill>
                <a:highlight>
                  <a:srgbClr val="FFFFFF"/>
                </a:highlight>
                <a:latin typeface="Courier New"/>
                <a:ea typeface="Courier New"/>
                <a:cs typeface="Courier New"/>
                <a:sym typeface="Courier New"/>
              </a:rPr>
              <a:t>).size();</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assertEquals</a:t>
            </a:r>
            <a:r>
              <a:rPr lang="en" sz="1000">
                <a:solidFill>
                  <a:srgbClr val="080808"/>
                </a:solidFill>
                <a:highlight>
                  <a:srgbClr val="FFFFFF"/>
                </a:highlight>
                <a:latin typeface="Courier New"/>
                <a:ea typeface="Courier New"/>
                <a:cs typeface="Courier New"/>
                <a:sym typeface="Courier New"/>
              </a:rPr>
              <a:t>(</a:t>
            </a:r>
            <a:r>
              <a:rPr lang="en" sz="1000">
                <a:solidFill>
                  <a:srgbClr val="1750EB"/>
                </a:solidFill>
                <a:highlight>
                  <a:srgbClr val="FFFFFF"/>
                </a:highlight>
                <a:latin typeface="Courier New"/>
                <a:ea typeface="Courier New"/>
                <a:cs typeface="Courier New"/>
                <a:sym typeface="Courier New"/>
              </a:rPr>
              <a:t>100</a:t>
            </a: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spyList</a:t>
            </a:r>
            <a:r>
              <a:rPr lang="en" sz="1000">
                <a:solidFill>
                  <a:srgbClr val="080808"/>
                </a:solidFill>
                <a:highlight>
                  <a:srgbClr val="FFFFFF"/>
                </a:highlight>
                <a:latin typeface="Courier New"/>
                <a:ea typeface="Courier New"/>
                <a:cs typeface="Courier New"/>
                <a:sym typeface="Courier New"/>
              </a:rPr>
              <a:t>.size());</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Important Mockito annotations </a:t>
            </a:r>
            <a:endParaRPr/>
          </a:p>
        </p:txBody>
      </p:sp>
      <p:sp>
        <p:nvSpPr>
          <p:cNvPr id="388" name="Google Shape;388;p17"/>
          <p:cNvSpPr txBox="1"/>
          <p:nvPr>
            <p:ph idx="1" type="body"/>
          </p:nvPr>
        </p:nvSpPr>
        <p:spPr>
          <a:xfrm>
            <a:off x="375450" y="788900"/>
            <a:ext cx="8393100" cy="532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Clr>
                <a:schemeClr val="dk1"/>
              </a:buClr>
              <a:buSzPts val="1100"/>
              <a:buFont typeface="Arial"/>
              <a:buNone/>
            </a:pPr>
            <a:r>
              <a:rPr b="1" lang="en">
                <a:solidFill>
                  <a:schemeClr val="accent3"/>
                </a:solidFill>
              </a:rPr>
              <a:t>@Captor</a:t>
            </a:r>
            <a:r>
              <a:rPr lang="en"/>
              <a:t> annotation is used to create an ArgumentCaptor instance.</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t/>
            </a:r>
            <a:endParaRPr/>
          </a:p>
        </p:txBody>
      </p:sp>
      <p:sp>
        <p:nvSpPr>
          <p:cNvPr id="389" name="Google Shape;389;p17"/>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90" name="Google Shape;390;p17"/>
          <p:cNvSpPr txBox="1"/>
          <p:nvPr/>
        </p:nvSpPr>
        <p:spPr>
          <a:xfrm>
            <a:off x="425825" y="1365150"/>
            <a:ext cx="42804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@Mock</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highlight>
                  <a:srgbClr val="FFFFFF"/>
                </a:highlight>
                <a:latin typeface="Courier New"/>
                <a:ea typeface="Courier New"/>
                <a:cs typeface="Courier New"/>
                <a:sym typeface="Courier New"/>
              </a:rPr>
              <a:t>List </a:t>
            </a:r>
            <a:r>
              <a:rPr lang="en" sz="1000">
                <a:solidFill>
                  <a:srgbClr val="871094"/>
                </a:solidFill>
                <a:highlight>
                  <a:srgbClr val="FFFFFF"/>
                </a:highlight>
                <a:latin typeface="Courier New"/>
                <a:ea typeface="Courier New"/>
                <a:cs typeface="Courier New"/>
                <a:sym typeface="Courier New"/>
              </a:rPr>
              <a:t>mockedList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1" lang="en" sz="1000">
                <a:solidFill>
                  <a:srgbClr val="9E880D"/>
                </a:solidFill>
                <a:highlight>
                  <a:srgbClr val="FFFFFF"/>
                </a:highlight>
                <a:latin typeface="Courier New"/>
                <a:ea typeface="Courier New"/>
                <a:cs typeface="Courier New"/>
                <a:sym typeface="Courier New"/>
              </a:rPr>
              <a:t>@Captor</a:t>
            </a:r>
            <a:endParaRPr b="1"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1" lang="en" sz="1000">
                <a:solidFill>
                  <a:schemeClr val="dk1"/>
                </a:solidFill>
                <a:highlight>
                  <a:srgbClr val="FFFFFF"/>
                </a:highlight>
                <a:latin typeface="Courier New"/>
                <a:ea typeface="Courier New"/>
                <a:cs typeface="Courier New"/>
                <a:sym typeface="Courier New"/>
              </a:rPr>
              <a:t>ArgumentCaptor </a:t>
            </a:r>
            <a:r>
              <a:rPr b="1" lang="en" sz="1000">
                <a:solidFill>
                  <a:srgbClr val="871094"/>
                </a:solidFill>
                <a:highlight>
                  <a:srgbClr val="FFFFFF"/>
                </a:highlight>
                <a:latin typeface="Courier New"/>
                <a:ea typeface="Courier New"/>
                <a:cs typeface="Courier New"/>
                <a:sym typeface="Courier New"/>
              </a:rPr>
              <a:t>argCaptor</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whenUseCaptorAnnotation_thenTheSam</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871094"/>
                </a:solidFill>
                <a:highlight>
                  <a:srgbClr val="FFFFFF"/>
                </a:highlight>
                <a:latin typeface="Courier New"/>
                <a:ea typeface="Courier New"/>
                <a:cs typeface="Courier New"/>
                <a:sym typeface="Courier New"/>
              </a:rPr>
              <a:t>mockedList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"one"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verify</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mockedList</a:t>
            </a:r>
            <a:r>
              <a:rPr lang="en" sz="1000">
                <a:solidFill>
                  <a:srgbClr val="080808"/>
                </a:solidFill>
                <a:highlight>
                  <a:srgbClr val="FFFFFF"/>
                </a:highlight>
                <a:latin typeface="Courier New"/>
                <a:ea typeface="Courier New"/>
                <a:cs typeface="Courier New"/>
                <a:sym typeface="Courier New"/>
              </a:rPr>
              <a:t>).add(</a:t>
            </a:r>
            <a:r>
              <a:rPr b="1" lang="en" sz="1000">
                <a:solidFill>
                  <a:srgbClr val="871094"/>
                </a:solidFill>
                <a:highlight>
                  <a:srgbClr val="FFFFFF"/>
                </a:highlight>
                <a:latin typeface="Courier New"/>
                <a:ea typeface="Courier New"/>
                <a:cs typeface="Courier New"/>
                <a:sym typeface="Courier New"/>
              </a:rPr>
              <a:t>argCaptor</a:t>
            </a:r>
            <a:r>
              <a:rPr b="1" lang="en" sz="1000">
                <a:solidFill>
                  <a:srgbClr val="080808"/>
                </a:solidFill>
                <a:highlight>
                  <a:srgbClr val="FFFFFF"/>
                </a:highlight>
                <a:latin typeface="Courier New"/>
                <a:ea typeface="Courier New"/>
                <a:cs typeface="Courier New"/>
                <a:sym typeface="Courier New"/>
              </a:rPr>
              <a:t>.capture()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assertEquals</a:t>
            </a:r>
            <a:r>
              <a:rPr lang="en" sz="1000">
                <a:solidFill>
                  <a:srgbClr val="080808"/>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"one"</a:t>
            </a:r>
            <a:r>
              <a:rPr lang="en" sz="1000">
                <a:solidFill>
                  <a:srgbClr val="080808"/>
                </a:solidFill>
                <a:highlight>
                  <a:srgbClr val="FFFFFF"/>
                </a:highlight>
                <a:latin typeface="Courier New"/>
                <a:ea typeface="Courier New"/>
                <a:cs typeface="Courier New"/>
                <a:sym typeface="Courier New"/>
              </a:rPr>
              <a:t>, </a:t>
            </a:r>
            <a:r>
              <a:rPr b="1" lang="en" sz="1000">
                <a:solidFill>
                  <a:srgbClr val="871094"/>
                </a:solidFill>
                <a:highlight>
                  <a:srgbClr val="FFFFFF"/>
                </a:highlight>
                <a:latin typeface="Courier New"/>
                <a:ea typeface="Courier New"/>
                <a:cs typeface="Courier New"/>
                <a:sym typeface="Courier New"/>
              </a:rPr>
              <a:t>argCaptor</a:t>
            </a:r>
            <a:r>
              <a:rPr b="1" lang="en" sz="1000">
                <a:solidFill>
                  <a:srgbClr val="080808"/>
                </a:solidFill>
                <a:highlight>
                  <a:srgbClr val="FFFFFF"/>
                </a:highlight>
                <a:latin typeface="Courier New"/>
                <a:ea typeface="Courier New"/>
                <a:cs typeface="Courier New"/>
                <a:sym typeface="Courier New"/>
              </a:rPr>
              <a:t>.getValue()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391" name="Google Shape;391;p17"/>
          <p:cNvSpPr txBox="1"/>
          <p:nvPr/>
        </p:nvSpPr>
        <p:spPr>
          <a:xfrm>
            <a:off x="4844050" y="1373950"/>
            <a:ext cx="1911300" cy="92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7"/>
          <p:cNvSpPr txBox="1"/>
          <p:nvPr/>
        </p:nvSpPr>
        <p:spPr>
          <a:xfrm>
            <a:off x="4536000" y="1365150"/>
            <a:ext cx="45561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whenNotUseCaptorAnnotation_thenCorrect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List mockList </a:t>
            </a: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mock</a:t>
            </a:r>
            <a:r>
              <a:rPr lang="en" sz="1000">
                <a:solidFill>
                  <a:srgbClr val="080808"/>
                </a:solidFill>
                <a:highlight>
                  <a:srgbClr val="FFFFFF"/>
                </a:highlight>
                <a:latin typeface="Courier New"/>
                <a:ea typeface="Courier New"/>
                <a:cs typeface="Courier New"/>
                <a:sym typeface="Courier New"/>
              </a:rPr>
              <a:t>(</a:t>
            </a:r>
            <a:r>
              <a:rPr lang="en" sz="1000">
                <a:solidFill>
                  <a:schemeClr val="dk1"/>
                </a:solidFill>
                <a:highlight>
                  <a:srgbClr val="FFFFFF"/>
                </a:highlight>
                <a:latin typeface="Courier New"/>
                <a:ea typeface="Courier New"/>
                <a:cs typeface="Courier New"/>
                <a:sym typeface="Courier New"/>
              </a:rPr>
              <a:t>List</a:t>
            </a:r>
            <a:r>
              <a:rPr lang="en" sz="1000">
                <a:solidFill>
                  <a:srgbClr val="080808"/>
                </a:solidFill>
                <a:highlight>
                  <a:srgbClr val="FFFFFF"/>
                </a:highlight>
                <a:latin typeface="Courier New"/>
                <a:ea typeface="Courier New"/>
                <a:cs typeface="Courier New"/>
                <a:sym typeface="Courier New"/>
              </a:rPr>
              <a:t>.</a:t>
            </a:r>
            <a:r>
              <a:rPr lang="en" sz="1000">
                <a:solidFill>
                  <a:srgbClr val="0033B3"/>
                </a:solidFill>
                <a:highlight>
                  <a:srgbClr val="FFFFFF"/>
                </a:highlight>
                <a:latin typeface="Courier New"/>
                <a:ea typeface="Courier New"/>
                <a:cs typeface="Courier New"/>
                <a:sym typeface="Courier New"/>
              </a:rPr>
              <a:t>class</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ArgumentCaptor</a:t>
            </a:r>
            <a:r>
              <a:rPr b="1" lang="en" sz="1000">
                <a:solidFill>
                  <a:srgbClr val="080808"/>
                </a:solidFill>
                <a:highlight>
                  <a:srgbClr val="FFFFFF"/>
                </a:highlight>
                <a:latin typeface="Courier New"/>
                <a:ea typeface="Courier New"/>
                <a:cs typeface="Courier New"/>
                <a:sym typeface="Courier New"/>
              </a:rPr>
              <a:t>&lt;</a:t>
            </a:r>
            <a:r>
              <a:rPr b="1" lang="en" sz="1000">
                <a:solidFill>
                  <a:schemeClr val="dk1"/>
                </a:solidFill>
                <a:highlight>
                  <a:srgbClr val="FFFFFF"/>
                </a:highlight>
                <a:latin typeface="Courier New"/>
                <a:ea typeface="Courier New"/>
                <a:cs typeface="Courier New"/>
                <a:sym typeface="Courier New"/>
              </a:rPr>
              <a:t>String</a:t>
            </a:r>
            <a:r>
              <a:rPr b="1" lang="en" sz="1000">
                <a:solidFill>
                  <a:srgbClr val="080808"/>
                </a:solidFill>
                <a:highlight>
                  <a:srgbClr val="FFFFFF"/>
                </a:highlight>
                <a:latin typeface="Courier New"/>
                <a:ea typeface="Courier New"/>
                <a:cs typeface="Courier New"/>
                <a:sym typeface="Courier New"/>
              </a:rPr>
              <a:t>&gt; </a:t>
            </a:r>
            <a:r>
              <a:rPr b="1" lang="en" sz="1000">
                <a:solidFill>
                  <a:schemeClr val="dk1"/>
                </a:solidFill>
                <a:highlight>
                  <a:srgbClr val="FFFFFF"/>
                </a:highlight>
                <a:latin typeface="Courier New"/>
                <a:ea typeface="Courier New"/>
                <a:cs typeface="Courier New"/>
                <a:sym typeface="Courier New"/>
              </a:rPr>
              <a:t>arg </a:t>
            </a:r>
            <a:r>
              <a:rPr b="1" lang="en" sz="1000">
                <a:solidFill>
                  <a:srgbClr val="080808"/>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ArgumentCaptor</a:t>
            </a:r>
            <a:r>
              <a:rPr b="1" lang="en" sz="1000">
                <a:solidFill>
                  <a:srgbClr val="080808"/>
                </a:solidFill>
                <a:highlight>
                  <a:srgbClr val="FFFFFF"/>
                </a:highlight>
                <a:latin typeface="Courier New"/>
                <a:ea typeface="Courier New"/>
                <a:cs typeface="Courier New"/>
                <a:sym typeface="Courier New"/>
              </a:rPr>
              <a:t>.</a:t>
            </a:r>
            <a:r>
              <a:rPr b="1" i="1" lang="en" sz="1000">
                <a:solidFill>
                  <a:srgbClr val="080808"/>
                </a:solidFill>
                <a:highlight>
                  <a:srgbClr val="FFFFFF"/>
                </a:highlight>
                <a:latin typeface="Courier New"/>
                <a:ea typeface="Courier New"/>
                <a:cs typeface="Courier New"/>
                <a:sym typeface="Courier New"/>
              </a:rPr>
              <a:t>forClass</a:t>
            </a:r>
            <a:r>
              <a:rPr b="1" lang="en" sz="1000">
                <a:solidFill>
                  <a:srgbClr val="080808"/>
                </a:solidFill>
                <a:highlight>
                  <a:srgbClr val="FFFFFF"/>
                </a:highlight>
                <a:latin typeface="Courier New"/>
                <a:ea typeface="Courier New"/>
                <a:cs typeface="Courier New"/>
                <a:sym typeface="Courier New"/>
              </a:rPr>
              <a:t>(</a:t>
            </a:r>
            <a:r>
              <a:rPr b="1" lang="en" sz="1000">
                <a:solidFill>
                  <a:schemeClr val="dk1"/>
                </a:solidFill>
                <a:highlight>
                  <a:srgbClr val="FFFFFF"/>
                </a:highlight>
                <a:latin typeface="Courier New"/>
                <a:ea typeface="Courier New"/>
                <a:cs typeface="Courier New"/>
                <a:sym typeface="Courier New"/>
              </a:rPr>
              <a:t>String</a:t>
            </a:r>
            <a:r>
              <a:rPr b="1" lang="en" sz="1000">
                <a:solidFill>
                  <a:srgbClr val="080808"/>
                </a:solidFill>
                <a:highlight>
                  <a:srgbClr val="FFFFFF"/>
                </a:highlight>
                <a:latin typeface="Courier New"/>
                <a:ea typeface="Courier New"/>
                <a:cs typeface="Courier New"/>
                <a:sym typeface="Courier New"/>
              </a:rPr>
              <a:t>.</a:t>
            </a:r>
            <a:r>
              <a:rPr b="1" lang="en" sz="1000">
                <a:solidFill>
                  <a:srgbClr val="0033B3"/>
                </a:solidFill>
                <a:highlight>
                  <a:srgbClr val="FFFFFF"/>
                </a:highlight>
                <a:latin typeface="Courier New"/>
                <a:ea typeface="Courier New"/>
                <a:cs typeface="Courier New"/>
                <a:sym typeface="Courier New"/>
              </a:rPr>
              <a:t>class</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mockList</a:t>
            </a:r>
            <a:r>
              <a:rPr lang="en" sz="1000">
                <a:solidFill>
                  <a:srgbClr val="080808"/>
                </a:solidFill>
                <a:highlight>
                  <a:srgbClr val="FFFFFF"/>
                </a:highlight>
                <a:latin typeface="Courier New"/>
                <a:ea typeface="Courier New"/>
                <a:cs typeface="Courier New"/>
                <a:sym typeface="Courier New"/>
              </a:rPr>
              <a:t>.add(</a:t>
            </a:r>
            <a:r>
              <a:rPr lang="en" sz="1000">
                <a:solidFill>
                  <a:srgbClr val="067D17"/>
                </a:solidFill>
                <a:highlight>
                  <a:srgbClr val="FFFFFF"/>
                </a:highlight>
                <a:latin typeface="Courier New"/>
                <a:ea typeface="Courier New"/>
                <a:cs typeface="Courier New"/>
                <a:sym typeface="Courier New"/>
              </a:rPr>
              <a:t>"one"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Mockito</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verify</a:t>
            </a:r>
            <a:r>
              <a:rPr lang="en" sz="1000">
                <a:solidFill>
                  <a:srgbClr val="080808"/>
                </a:solidFill>
                <a:highlight>
                  <a:srgbClr val="FFFFFF"/>
                </a:highlight>
                <a:latin typeface="Courier New"/>
                <a:ea typeface="Courier New"/>
                <a:cs typeface="Courier New"/>
                <a:sym typeface="Courier New"/>
              </a:rPr>
              <a:t>(</a:t>
            </a:r>
            <a:r>
              <a:rPr lang="en" sz="1000">
                <a:solidFill>
                  <a:schemeClr val="dk1"/>
                </a:solidFill>
                <a:highlight>
                  <a:srgbClr val="FFFFFF"/>
                </a:highlight>
                <a:latin typeface="Courier New"/>
                <a:ea typeface="Courier New"/>
                <a:cs typeface="Courier New"/>
                <a:sym typeface="Courier New"/>
              </a:rPr>
              <a:t>mockList</a:t>
            </a:r>
            <a:r>
              <a:rPr lang="en" sz="1000">
                <a:solidFill>
                  <a:srgbClr val="080808"/>
                </a:solidFill>
                <a:highlight>
                  <a:srgbClr val="FFFFFF"/>
                </a:highlight>
                <a:latin typeface="Courier New"/>
                <a:ea typeface="Courier New"/>
                <a:cs typeface="Courier New"/>
                <a:sym typeface="Courier New"/>
              </a:rPr>
              <a:t>).add(</a:t>
            </a:r>
            <a:r>
              <a:rPr b="1" lang="en" sz="1000">
                <a:solidFill>
                  <a:schemeClr val="dk1"/>
                </a:solidFill>
                <a:highlight>
                  <a:srgbClr val="FFFFFF"/>
                </a:highlight>
                <a:latin typeface="Courier New"/>
                <a:ea typeface="Courier New"/>
                <a:cs typeface="Courier New"/>
                <a:sym typeface="Courier New"/>
              </a:rPr>
              <a:t>arg</a:t>
            </a:r>
            <a:r>
              <a:rPr b="1" lang="en" sz="1000">
                <a:solidFill>
                  <a:srgbClr val="080808"/>
                </a:solidFill>
                <a:highlight>
                  <a:srgbClr val="FFFFFF"/>
                </a:highlight>
                <a:latin typeface="Courier New"/>
                <a:ea typeface="Courier New"/>
                <a:cs typeface="Courier New"/>
                <a:sym typeface="Courier New"/>
              </a:rPr>
              <a:t>.capture()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assertEquals</a:t>
            </a:r>
            <a:r>
              <a:rPr lang="en" sz="1000">
                <a:solidFill>
                  <a:srgbClr val="080808"/>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"one"</a:t>
            </a:r>
            <a:r>
              <a:rPr lang="en" sz="1000">
                <a:solidFill>
                  <a:srgbClr val="080808"/>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arg</a:t>
            </a:r>
            <a:r>
              <a:rPr b="1" lang="en" sz="1000">
                <a:solidFill>
                  <a:srgbClr val="080808"/>
                </a:solidFill>
                <a:highlight>
                  <a:srgbClr val="FFFFFF"/>
                </a:highlight>
                <a:latin typeface="Courier New"/>
                <a:ea typeface="Courier New"/>
                <a:cs typeface="Courier New"/>
                <a:sym typeface="Courier New"/>
              </a:rPr>
              <a:t>.getValue()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900">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Specifying mock behavior</a:t>
            </a:r>
            <a:endParaRPr/>
          </a:p>
        </p:txBody>
      </p:sp>
      <p:sp>
        <p:nvSpPr>
          <p:cNvPr id="398" name="Google Shape;398;p18"/>
          <p:cNvSpPr txBox="1"/>
          <p:nvPr>
            <p:ph idx="1" type="body"/>
          </p:nvPr>
        </p:nvSpPr>
        <p:spPr>
          <a:xfrm>
            <a:off x="375450" y="788900"/>
            <a:ext cx="8393100" cy="532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lang="en"/>
              <a:t>We have two ways to do that: the when().thenDoSomething() and the doSomething().when() syntax.</a:t>
            </a:r>
            <a:endParaRPr/>
          </a:p>
        </p:txBody>
      </p:sp>
      <p:sp>
        <p:nvSpPr>
          <p:cNvPr id="399" name="Google Shape;399;p18"/>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0" name="Google Shape;400;p18"/>
          <p:cNvSpPr txBox="1"/>
          <p:nvPr/>
        </p:nvSpPr>
        <p:spPr>
          <a:xfrm>
            <a:off x="299250" y="1012450"/>
            <a:ext cx="7776900" cy="4032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When we call any of a Mock methods, Mockito registers that call. With the call of the when() method, Mockito knows that this invocation wasn't an interaction by the business logic. It was a statement that we want to assign some behavior to the mock object. After that, with one of the thenXxx() methods, we specify the expected behavior.</a:t>
            </a:r>
            <a:endParaRPr b="0" i="0" sz="12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interface </a:t>
            </a:r>
            <a:r>
              <a:rPr lang="en" sz="1000">
                <a:solidFill>
                  <a:schemeClr val="dk1"/>
                </a:solidFill>
                <a:highlight>
                  <a:srgbClr val="FFFFFF"/>
                </a:highlight>
                <a:latin typeface="Courier New"/>
                <a:ea typeface="Courier New"/>
                <a:cs typeface="Courier New"/>
                <a:sym typeface="Courier New"/>
              </a:rPr>
              <a:t>Employee </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String </a:t>
            </a:r>
            <a:r>
              <a:rPr b="1" lang="en" sz="1000">
                <a:solidFill>
                  <a:srgbClr val="00627A"/>
                </a:solidFill>
                <a:highlight>
                  <a:srgbClr val="FFFFFF"/>
                </a:highlight>
                <a:latin typeface="Courier New"/>
                <a:ea typeface="Courier New"/>
                <a:cs typeface="Courier New"/>
                <a:sym typeface="Courier New"/>
              </a:rPr>
              <a:t>greet</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b="1" lang="en" sz="1000">
                <a:solidFill>
                  <a:srgbClr val="080808"/>
                </a:solidFill>
                <a:highlight>
                  <a:srgbClr val="FFFFFF"/>
                </a:highlight>
                <a:latin typeface="Courier New"/>
                <a:ea typeface="Courier New"/>
                <a:cs typeface="Courier New"/>
                <a:sym typeface="Courier New"/>
              </a:rPr>
              <a:t>   </a:t>
            </a:r>
            <a:r>
              <a:rPr b="1" lang="en" sz="1000">
                <a:solidFill>
                  <a:srgbClr val="0033B3"/>
                </a:solidFill>
                <a:highlight>
                  <a:srgbClr val="FFFFFF"/>
                </a:highlight>
                <a:latin typeface="Courier New"/>
                <a:ea typeface="Courier New"/>
                <a:cs typeface="Courier New"/>
                <a:sym typeface="Courier New"/>
              </a:rPr>
              <a:t>void </a:t>
            </a:r>
            <a:r>
              <a:rPr b="1" lang="en" sz="1000">
                <a:solidFill>
                  <a:srgbClr val="00627A"/>
                </a:solidFill>
                <a:highlight>
                  <a:srgbClr val="FFFFFF"/>
                </a:highlight>
                <a:latin typeface="Courier New"/>
                <a:ea typeface="Courier New"/>
                <a:cs typeface="Courier New"/>
                <a:sym typeface="Courier New"/>
              </a:rPr>
              <a:t>workVoidRetType</a:t>
            </a:r>
            <a:r>
              <a:rPr b="1" lang="en" sz="1000">
                <a:solidFill>
                  <a:srgbClr val="080808"/>
                </a:solidFill>
                <a:highlight>
                  <a:srgbClr val="FFFFFF"/>
                </a:highlight>
                <a:latin typeface="Courier New"/>
                <a:ea typeface="Courier New"/>
                <a:cs typeface="Courier New"/>
                <a:sym typeface="Courier New"/>
              </a:rPr>
              <a:t>(DayOfWeek day);</a:t>
            </a:r>
            <a:endParaRPr b="1"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void </a:t>
            </a:r>
            <a:r>
              <a:rPr lang="en" sz="1000">
                <a:solidFill>
                  <a:srgbClr val="00627A"/>
                </a:solidFill>
                <a:highlight>
                  <a:srgbClr val="FFFFFF"/>
                </a:highlight>
                <a:latin typeface="Courier New"/>
                <a:ea typeface="Courier New"/>
                <a:cs typeface="Courier New"/>
                <a:sym typeface="Courier New"/>
              </a:rPr>
              <a:t>givenNonVoidMethod_callingWhen_shouldConfigureBehavior</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8C8C8C"/>
                </a:solidFill>
                <a:highlight>
                  <a:srgbClr val="FFFFFF"/>
                </a:highlight>
                <a:latin typeface="Courier New"/>
                <a:ea typeface="Courier New"/>
                <a:cs typeface="Courier New"/>
                <a:sym typeface="Courier New"/>
              </a:rPr>
              <a:t>// given</a:t>
            </a:r>
            <a:endParaRPr i="1" sz="1000">
              <a:solidFill>
                <a:srgbClr val="8C8C8C"/>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b="1" i="1" lang="en" sz="1000">
                <a:solidFill>
                  <a:srgbClr val="080808"/>
                </a:solidFill>
                <a:highlight>
                  <a:srgbClr val="FFFFFF"/>
                </a:highlight>
                <a:latin typeface="Courier New"/>
                <a:ea typeface="Courier New"/>
                <a:cs typeface="Courier New"/>
                <a:sym typeface="Courier New"/>
              </a:rPr>
              <a:t>when</a:t>
            </a:r>
            <a:r>
              <a:rPr b="1" lang="en" sz="1000">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employee.greet()</a:t>
            </a:r>
            <a:r>
              <a:rPr b="1" lang="en" sz="1000">
                <a:solidFill>
                  <a:srgbClr val="080808"/>
                </a:solidFill>
                <a:highlight>
                  <a:srgbClr val="FFFFFF"/>
                </a:highlight>
                <a:latin typeface="Courier New"/>
                <a:ea typeface="Courier New"/>
                <a:cs typeface="Courier New"/>
                <a:sym typeface="Courier New"/>
              </a:rPr>
              <a:t>).thenReturn(</a:t>
            </a:r>
            <a:r>
              <a:rPr lang="en" sz="1000">
                <a:solidFill>
                  <a:srgbClr val="067D17"/>
                </a:solidFill>
                <a:highlight>
                  <a:srgbClr val="FFFFFF"/>
                </a:highlight>
                <a:latin typeface="Courier New"/>
                <a:ea typeface="Courier New"/>
                <a:cs typeface="Courier New"/>
                <a:sym typeface="Courier New"/>
              </a:rPr>
              <a:t>"Hello"</a:t>
            </a:r>
            <a:r>
              <a:rPr b="1" lang="en" sz="1000">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8C8C8C"/>
                </a:solidFill>
                <a:highlight>
                  <a:srgbClr val="FFFFFF"/>
                </a:highlight>
                <a:latin typeface="Courier New"/>
                <a:ea typeface="Courier New"/>
                <a:cs typeface="Courier New"/>
                <a:sym typeface="Courier New"/>
              </a:rPr>
              <a:t>// when</a:t>
            </a:r>
            <a:endParaRPr i="1" sz="1000">
              <a:solidFill>
                <a:srgbClr val="8C8C8C"/>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String greeting </a:t>
            </a:r>
            <a:r>
              <a:rPr lang="en" sz="1000">
                <a:solidFill>
                  <a:srgbClr val="080808"/>
                </a:solidFill>
                <a:highlight>
                  <a:srgbClr val="FFFFFF"/>
                </a:highlight>
                <a:latin typeface="Courier New"/>
                <a:ea typeface="Courier New"/>
                <a:cs typeface="Courier New"/>
                <a:sym typeface="Courier New"/>
              </a:rPr>
              <a:t>= employee.greet();</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8C8C8C"/>
                </a:solidFill>
                <a:highlight>
                  <a:srgbClr val="FFFFFF"/>
                </a:highlight>
                <a:latin typeface="Courier New"/>
                <a:ea typeface="Courier New"/>
                <a:cs typeface="Courier New"/>
                <a:sym typeface="Courier New"/>
              </a:rPr>
              <a:t>// then</a:t>
            </a:r>
            <a:endParaRPr i="1" sz="1000">
              <a:solidFill>
                <a:srgbClr val="8C8C8C"/>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lang="en" sz="1000">
                <a:solidFill>
                  <a:srgbClr val="080808"/>
                </a:solidFill>
                <a:highlight>
                  <a:srgbClr val="FFFFFF"/>
                </a:highlight>
                <a:latin typeface="Courier New"/>
                <a:ea typeface="Courier New"/>
                <a:cs typeface="Courier New"/>
                <a:sym typeface="Courier New"/>
              </a:rPr>
              <a:t>assertThat(is(</a:t>
            </a:r>
            <a:r>
              <a:rPr lang="en" sz="1000">
                <a:solidFill>
                  <a:srgbClr val="067D17"/>
                </a:solidFill>
                <a:highlight>
                  <a:srgbClr val="FFFFFF"/>
                </a:highlight>
                <a:latin typeface="Courier New"/>
                <a:ea typeface="Courier New"/>
                <a:cs typeface="Courier New"/>
                <a:sym typeface="Courier New"/>
              </a:rPr>
              <a:t>"Hello"</a:t>
            </a: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greeting</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401" name="Google Shape;401;p18"/>
          <p:cNvSpPr txBox="1"/>
          <p:nvPr/>
        </p:nvSpPr>
        <p:spPr>
          <a:xfrm>
            <a:off x="4773575" y="1233025"/>
            <a:ext cx="191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Specifying mock behavior</a:t>
            </a:r>
            <a:endParaRPr/>
          </a:p>
        </p:txBody>
      </p:sp>
      <p:sp>
        <p:nvSpPr>
          <p:cNvPr id="407" name="Google Shape;407;p19"/>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8" name="Google Shape;408;p19"/>
          <p:cNvSpPr txBox="1"/>
          <p:nvPr/>
        </p:nvSpPr>
        <p:spPr>
          <a:xfrm>
            <a:off x="375450" y="844225"/>
            <a:ext cx="7776900" cy="2709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void </a:t>
            </a:r>
            <a:r>
              <a:rPr lang="en" sz="1000">
                <a:solidFill>
                  <a:srgbClr val="00627A"/>
                </a:solidFill>
                <a:highlight>
                  <a:srgbClr val="FFFFFF"/>
                </a:highlight>
                <a:latin typeface="Courier New"/>
                <a:ea typeface="Courier New"/>
                <a:cs typeface="Courier New"/>
                <a:sym typeface="Courier New"/>
              </a:rPr>
              <a:t>givenVoidMethod_callingWhen_wontCompile</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8C8C8C"/>
                </a:solidFill>
                <a:highlight>
                  <a:srgbClr val="FFFFFF"/>
                </a:highlight>
                <a:latin typeface="Courier New"/>
                <a:ea typeface="Courier New"/>
                <a:cs typeface="Courier New"/>
                <a:sym typeface="Courier New"/>
              </a:rPr>
              <a:t>// given</a:t>
            </a:r>
            <a:endParaRPr i="1" sz="1000">
              <a:solidFill>
                <a:srgbClr val="8C8C8C"/>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b="1" i="1" lang="en" sz="1000">
                <a:solidFill>
                  <a:srgbClr val="080808"/>
                </a:solidFill>
                <a:highlight>
                  <a:srgbClr val="FFFFFF"/>
                </a:highlight>
                <a:latin typeface="Courier New"/>
                <a:ea typeface="Courier New"/>
                <a:cs typeface="Courier New"/>
                <a:sym typeface="Courier New"/>
              </a:rPr>
              <a:t>when</a:t>
            </a:r>
            <a:r>
              <a:rPr b="1" lang="en" sz="1000">
                <a:solidFill>
                  <a:srgbClr val="080808"/>
                </a:solidFill>
                <a:highlight>
                  <a:srgbClr val="FFFFFF"/>
                </a:highlight>
                <a:latin typeface="Courier New"/>
                <a:ea typeface="Courier New"/>
                <a:cs typeface="Courier New"/>
                <a:sym typeface="Courier New"/>
              </a:rPr>
              <a:t>(</a:t>
            </a:r>
            <a:r>
              <a:rPr b="1" lang="en" sz="1000" u="sng">
                <a:solidFill>
                  <a:srgbClr val="080808"/>
                </a:solidFill>
                <a:highlight>
                  <a:srgbClr val="FFFFFF"/>
                </a:highlight>
                <a:latin typeface="Courier New"/>
                <a:ea typeface="Courier New"/>
                <a:cs typeface="Courier New"/>
                <a:sym typeface="Courier New"/>
              </a:rPr>
              <a:t>employee.workVoidRetType(DayOfWeek.SUNDAY)</a:t>
            </a:r>
            <a:r>
              <a:rPr b="1" lang="en" sz="1000">
                <a:solidFill>
                  <a:srgbClr val="080808"/>
                </a:solidFill>
                <a:highlight>
                  <a:srgbClr val="FFFFFF"/>
                </a:highlight>
                <a:latin typeface="Courier New"/>
                <a:ea typeface="Courier New"/>
                <a:cs typeface="Courier New"/>
                <a:sym typeface="Courier New"/>
              </a:rPr>
              <a:t>).thenThrow(</a:t>
            </a:r>
            <a:r>
              <a:rPr lang="en" sz="1000">
                <a:solidFill>
                  <a:srgbClr val="0033B3"/>
                </a:solidFill>
                <a:highlight>
                  <a:srgbClr val="FFFFFF"/>
                </a:highlight>
                <a:latin typeface="Courier New"/>
                <a:ea typeface="Courier New"/>
                <a:cs typeface="Courier New"/>
                <a:sym typeface="Courier New"/>
              </a:rPr>
              <a:t>new </a:t>
            </a:r>
            <a:r>
              <a:rPr lang="en" sz="1000">
                <a:solidFill>
                  <a:srgbClr val="080808"/>
                </a:solidFill>
                <a:highlight>
                  <a:srgbClr val="FFFFFF"/>
                </a:highlight>
                <a:latin typeface="Courier New"/>
                <a:ea typeface="Courier New"/>
                <a:cs typeface="Courier New"/>
                <a:sym typeface="Courier New"/>
              </a:rPr>
              <a:t>IAmOnHolidayException()</a:t>
            </a:r>
            <a:r>
              <a:rPr b="1" lang="en" sz="1000">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8C8C8C"/>
                </a:solidFill>
                <a:highlight>
                  <a:srgbClr val="FFFFFF"/>
                </a:highlight>
                <a:latin typeface="Courier New"/>
                <a:ea typeface="Courier New"/>
                <a:cs typeface="Courier New"/>
                <a:sym typeface="Courier New"/>
              </a:rPr>
              <a:t>// when</a:t>
            </a:r>
            <a:endParaRPr i="1" sz="1000">
              <a:solidFill>
                <a:srgbClr val="8C8C8C"/>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lang="en" sz="1000">
                <a:solidFill>
                  <a:srgbClr val="080808"/>
                </a:solidFill>
                <a:highlight>
                  <a:srgbClr val="FFFFFF"/>
                </a:highlight>
                <a:latin typeface="Courier New"/>
                <a:ea typeface="Courier New"/>
                <a:cs typeface="Courier New"/>
                <a:sym typeface="Courier New"/>
              </a:rPr>
              <a:t>Executable </a:t>
            </a:r>
            <a:r>
              <a:rPr lang="en" sz="1000">
                <a:solidFill>
                  <a:schemeClr val="dk1"/>
                </a:solidFill>
                <a:highlight>
                  <a:srgbClr val="FFFFFF"/>
                </a:highlight>
                <a:latin typeface="Courier New"/>
                <a:ea typeface="Courier New"/>
                <a:cs typeface="Courier New"/>
                <a:sym typeface="Courier New"/>
              </a:rPr>
              <a:t>workCall </a:t>
            </a:r>
            <a:r>
              <a:rPr lang="en" sz="1000">
                <a:solidFill>
                  <a:srgbClr val="080808"/>
                </a:solidFill>
                <a:highlight>
                  <a:srgbClr val="FFFFFF"/>
                </a:highlight>
                <a:latin typeface="Courier New"/>
                <a:ea typeface="Courier New"/>
                <a:cs typeface="Courier New"/>
                <a:sym typeface="Courier New"/>
              </a:rPr>
              <a:t>= () -&gt; employee.workVoidRetType(DayOfWeek.SUNDAY);</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8C8C8C"/>
                </a:solidFill>
                <a:highlight>
                  <a:srgbClr val="FFFFFF"/>
                </a:highlight>
                <a:latin typeface="Courier New"/>
                <a:ea typeface="Courier New"/>
                <a:cs typeface="Courier New"/>
                <a:sym typeface="Courier New"/>
              </a:rPr>
              <a:t>// then</a:t>
            </a:r>
            <a:endParaRPr i="1" sz="1000">
              <a:solidFill>
                <a:srgbClr val="8C8C8C"/>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assertThrows</a:t>
            </a:r>
            <a:r>
              <a:rPr lang="en" sz="1000">
                <a:solidFill>
                  <a:srgbClr val="080808"/>
                </a:solidFill>
                <a:highlight>
                  <a:srgbClr val="FFFFFF"/>
                </a:highlight>
                <a:latin typeface="Courier New"/>
                <a:ea typeface="Courier New"/>
                <a:cs typeface="Courier New"/>
                <a:sym typeface="Courier New"/>
              </a:rPr>
              <a:t>(IAmOnHolidayException.</a:t>
            </a:r>
            <a:r>
              <a:rPr lang="en" sz="1000">
                <a:solidFill>
                  <a:srgbClr val="0033B3"/>
                </a:solidFill>
                <a:highlight>
                  <a:srgbClr val="FFFFFF"/>
                </a:highlight>
                <a:latin typeface="Courier New"/>
                <a:ea typeface="Courier New"/>
                <a:cs typeface="Courier New"/>
                <a:sym typeface="Courier New"/>
              </a:rPr>
              <a:t>class</a:t>
            </a: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workCall</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The </a:t>
            </a:r>
            <a:r>
              <a:rPr i="1" lang="en" sz="1200">
                <a:solidFill>
                  <a:schemeClr val="dk1"/>
                </a:solidFill>
                <a:latin typeface="Proxima Nova"/>
                <a:ea typeface="Proxima Nova"/>
                <a:cs typeface="Proxima Nova"/>
                <a:sym typeface="Proxima Nova"/>
              </a:rPr>
              <a:t>workVoidRetType()</a:t>
            </a:r>
            <a:r>
              <a:rPr lang="en" sz="1200">
                <a:solidFill>
                  <a:schemeClr val="dk1"/>
                </a:solidFill>
                <a:latin typeface="Proxima Nova"/>
                <a:ea typeface="Proxima Nova"/>
                <a:cs typeface="Proxima Nova"/>
                <a:sym typeface="Proxima Nova"/>
              </a:rPr>
              <a:t> method has a </a:t>
            </a:r>
            <a:r>
              <a:rPr i="1" lang="en" sz="1200">
                <a:solidFill>
                  <a:schemeClr val="dk1"/>
                </a:solidFill>
                <a:latin typeface="Proxima Nova"/>
                <a:ea typeface="Proxima Nova"/>
                <a:cs typeface="Proxima Nova"/>
                <a:sym typeface="Proxima Nova"/>
              </a:rPr>
              <a:t>void </a:t>
            </a:r>
            <a:r>
              <a:rPr lang="en" sz="1200">
                <a:solidFill>
                  <a:schemeClr val="dk1"/>
                </a:solidFill>
                <a:latin typeface="Proxima Nova"/>
                <a:ea typeface="Proxima Nova"/>
                <a:cs typeface="Proxima Nova"/>
                <a:sym typeface="Proxima Nova"/>
              </a:rPr>
              <a:t>return type and, hence we cannot wrap it into another method call, like the </a:t>
            </a:r>
            <a:r>
              <a:rPr i="1" lang="en" sz="1200">
                <a:solidFill>
                  <a:schemeClr val="dk1"/>
                </a:solidFill>
                <a:latin typeface="Proxima Nova"/>
                <a:ea typeface="Proxima Nova"/>
                <a:cs typeface="Proxima Nova"/>
                <a:sym typeface="Proxima Nova"/>
              </a:rPr>
              <a:t>when</a:t>
            </a:r>
            <a:r>
              <a:rPr i="1" lang="en" sz="1200">
                <a:solidFill>
                  <a:schemeClr val="dk1"/>
                </a:solidFill>
                <a:latin typeface="Proxima Nova"/>
                <a:ea typeface="Proxima Nova"/>
                <a:cs typeface="Proxima Nova"/>
                <a:sym typeface="Proxima Nova"/>
              </a:rPr>
              <a:t>(employee.workVoidRetType())</a:t>
            </a:r>
            <a:r>
              <a:rPr lang="en" sz="1200">
                <a:solidFill>
                  <a:schemeClr val="dk1"/>
                </a:solidFill>
                <a:latin typeface="Proxima Nova"/>
                <a:ea typeface="Proxima Nova"/>
                <a:cs typeface="Proxima Nova"/>
                <a:sym typeface="Proxima Nova"/>
              </a:rPr>
              <a:t>. For that </a:t>
            </a:r>
            <a:r>
              <a:rPr lang="en" sz="1200">
                <a:solidFill>
                  <a:schemeClr val="dk1"/>
                </a:solidFill>
                <a:latin typeface="Proxima Nova"/>
                <a:ea typeface="Proxima Nova"/>
                <a:cs typeface="Proxima Nova"/>
                <a:sym typeface="Proxima Nova"/>
              </a:rPr>
              <a:t>reason, u</a:t>
            </a:r>
            <a:r>
              <a:rPr b="0" i="0" lang="en" sz="1200" u="none" cap="none" strike="noStrike">
                <a:solidFill>
                  <a:schemeClr val="dk1"/>
                </a:solidFill>
                <a:latin typeface="Proxima Nova"/>
                <a:ea typeface="Proxima Nova"/>
                <a:cs typeface="Proxima Nova"/>
                <a:sym typeface="Proxima Nova"/>
              </a:rPr>
              <a:t>nfortunately, this code won't compile</a:t>
            </a:r>
            <a:r>
              <a:rPr lang="en" sz="1200">
                <a:solidFill>
                  <a:schemeClr val="dk1"/>
                </a:solidFill>
                <a:latin typeface="Proxima Nova"/>
                <a:ea typeface="Proxima Nova"/>
                <a:cs typeface="Proxima Nova"/>
                <a:sym typeface="Proxima Nova"/>
              </a:rPr>
              <a:t>.</a:t>
            </a:r>
            <a:endParaRPr b="0" i="0" sz="12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Let’s get to know each other</a:t>
            </a:r>
            <a:endParaRPr/>
          </a:p>
        </p:txBody>
      </p:sp>
      <p:sp>
        <p:nvSpPr>
          <p:cNvPr id="267" name="Google Shape;267;p2"/>
          <p:cNvSpPr txBox="1"/>
          <p:nvPr>
            <p:ph idx="1" type="subTitle"/>
          </p:nvPr>
        </p:nvSpPr>
        <p:spPr>
          <a:xfrm>
            <a:off x="3375425" y="4746975"/>
            <a:ext cx="55302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sz="800"/>
              <a:t>*Image from pexels.com, by Ivan Samkov</a:t>
            </a:r>
            <a:endParaRPr sz="800"/>
          </a:p>
        </p:txBody>
      </p:sp>
      <p:pic>
        <p:nvPicPr>
          <p:cNvPr id="268" name="Google Shape;268;p2"/>
          <p:cNvPicPr preferRelativeResize="0"/>
          <p:nvPr/>
        </p:nvPicPr>
        <p:blipFill rotWithShape="1">
          <a:blip r:embed="rId3">
            <a:alphaModFix/>
          </a:blip>
          <a:srcRect b="0" l="0" r="0" t="0"/>
          <a:stretch/>
        </p:blipFill>
        <p:spPr>
          <a:xfrm>
            <a:off x="1523839" y="837675"/>
            <a:ext cx="5649959" cy="3765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Specifying mock behavior</a:t>
            </a:r>
            <a:endParaRPr/>
          </a:p>
        </p:txBody>
      </p:sp>
      <p:sp>
        <p:nvSpPr>
          <p:cNvPr id="414" name="Google Shape;414;p20"/>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15" name="Google Shape;415;p20"/>
          <p:cNvSpPr txBox="1"/>
          <p:nvPr/>
        </p:nvSpPr>
        <p:spPr>
          <a:xfrm>
            <a:off x="375450" y="844225"/>
            <a:ext cx="7776900" cy="4094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i="0" lang="en" sz="1200" u="none" cap="none" strike="noStrike">
                <a:solidFill>
                  <a:schemeClr val="accent3"/>
                </a:solidFill>
                <a:latin typeface="Proxima Nova"/>
                <a:ea typeface="Proxima Nova"/>
                <a:cs typeface="Proxima Nova"/>
                <a:sym typeface="Proxima Nova"/>
              </a:rPr>
              <a:t>doXxx</a:t>
            </a:r>
            <a:r>
              <a:rPr b="0" i="0" lang="en" sz="1200" u="none" cap="none" strike="noStrike">
                <a:solidFill>
                  <a:schemeClr val="dk1"/>
                </a:solidFill>
                <a:latin typeface="Proxima Nova"/>
                <a:ea typeface="Proxima Nova"/>
                <a:cs typeface="Proxima Nova"/>
                <a:sym typeface="Proxima Nova"/>
              </a:rPr>
              <a:t> methods to the rescue!</a:t>
            </a:r>
            <a:endParaRPr b="0" i="0" sz="9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void </a:t>
            </a:r>
            <a:r>
              <a:rPr lang="en" sz="1000">
                <a:solidFill>
                  <a:srgbClr val="00627A"/>
                </a:solidFill>
                <a:highlight>
                  <a:srgbClr val="FFFFFF"/>
                </a:highlight>
                <a:latin typeface="Courier New"/>
                <a:ea typeface="Courier New"/>
                <a:cs typeface="Courier New"/>
                <a:sym typeface="Courier New"/>
              </a:rPr>
              <a:t>givenVoidMethod_callingDoThrow_shouldConfigureBehavior</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8C8C8C"/>
                </a:solidFill>
                <a:highlight>
                  <a:srgbClr val="FFFFFF"/>
                </a:highlight>
                <a:latin typeface="Courier New"/>
                <a:ea typeface="Courier New"/>
                <a:cs typeface="Courier New"/>
                <a:sym typeface="Courier New"/>
              </a:rPr>
              <a:t>// given</a:t>
            </a:r>
            <a:endParaRPr i="1" sz="1000">
              <a:solidFill>
                <a:srgbClr val="8C8C8C"/>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doThrow(</a:t>
            </a:r>
            <a:r>
              <a:rPr lang="en" sz="1000">
                <a:solidFill>
                  <a:srgbClr val="0033B3"/>
                </a:solidFill>
                <a:highlight>
                  <a:srgbClr val="FFFFFF"/>
                </a:highlight>
                <a:latin typeface="Courier New"/>
                <a:ea typeface="Courier New"/>
                <a:cs typeface="Courier New"/>
                <a:sym typeface="Courier New"/>
              </a:rPr>
              <a:t>new </a:t>
            </a:r>
            <a:r>
              <a:rPr lang="en" sz="1000">
                <a:solidFill>
                  <a:srgbClr val="080808"/>
                </a:solidFill>
                <a:highlight>
                  <a:srgbClr val="FFFFFF"/>
                </a:highlight>
                <a:latin typeface="Courier New"/>
                <a:ea typeface="Courier New"/>
                <a:cs typeface="Courier New"/>
                <a:sym typeface="Courier New"/>
              </a:rPr>
              <a:t>IAmOnHolidayException()</a:t>
            </a:r>
            <a:r>
              <a:rPr b="1" lang="en" sz="1000">
                <a:solidFill>
                  <a:srgbClr val="080808"/>
                </a:solidFill>
                <a:highlight>
                  <a:srgbClr val="FFFFFF"/>
                </a:highlight>
                <a:latin typeface="Courier New"/>
                <a:ea typeface="Courier New"/>
                <a:cs typeface="Courier New"/>
                <a:sym typeface="Courier New"/>
              </a:rPr>
              <a:t>).when(</a:t>
            </a:r>
            <a:r>
              <a:rPr b="1" lang="en" sz="1000" u="sng">
                <a:solidFill>
                  <a:srgbClr val="080808"/>
                </a:solidFill>
                <a:highlight>
                  <a:srgbClr val="FFFFFF"/>
                </a:highlight>
                <a:latin typeface="Courier New"/>
                <a:ea typeface="Courier New"/>
                <a:cs typeface="Courier New"/>
                <a:sym typeface="Courier New"/>
              </a:rPr>
              <a:t>employee</a:t>
            </a:r>
            <a:r>
              <a:rPr b="1" lang="en" sz="1000">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a:t>
            </a:r>
            <a:r>
              <a:rPr b="1" lang="en" sz="1000" u="sng">
                <a:solidFill>
                  <a:srgbClr val="080808"/>
                </a:solidFill>
                <a:highlight>
                  <a:srgbClr val="FFFFFF"/>
                </a:highlight>
                <a:latin typeface="Courier New"/>
                <a:ea typeface="Courier New"/>
                <a:cs typeface="Courier New"/>
                <a:sym typeface="Courier New"/>
              </a:rPr>
              <a:t>work</a:t>
            </a:r>
            <a:r>
              <a:rPr lang="en" sz="1000">
                <a:solidFill>
                  <a:srgbClr val="080808"/>
                </a:solidFill>
                <a:highlight>
                  <a:srgbClr val="FFFFFF"/>
                </a:highlight>
                <a:latin typeface="Courier New"/>
                <a:ea typeface="Courier New"/>
                <a:cs typeface="Courier New"/>
                <a:sym typeface="Courier New"/>
              </a:rPr>
              <a:t>(DayOfWeek.SUNDAY);</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8C8C8C"/>
                </a:solidFill>
                <a:highlight>
                  <a:srgbClr val="FFFFFF"/>
                </a:highlight>
                <a:latin typeface="Courier New"/>
                <a:ea typeface="Courier New"/>
                <a:cs typeface="Courier New"/>
                <a:sym typeface="Courier New"/>
              </a:rPr>
              <a:t>// when</a:t>
            </a:r>
            <a:endParaRPr i="1" sz="1000">
              <a:solidFill>
                <a:srgbClr val="8C8C8C"/>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lang="en" sz="1000">
                <a:solidFill>
                  <a:srgbClr val="080808"/>
                </a:solidFill>
                <a:highlight>
                  <a:srgbClr val="FFFFFF"/>
                </a:highlight>
                <a:latin typeface="Courier New"/>
                <a:ea typeface="Courier New"/>
                <a:cs typeface="Courier New"/>
                <a:sym typeface="Courier New"/>
              </a:rPr>
              <a:t>Executable </a:t>
            </a:r>
            <a:r>
              <a:rPr lang="en" sz="1000">
                <a:solidFill>
                  <a:schemeClr val="dk1"/>
                </a:solidFill>
                <a:highlight>
                  <a:srgbClr val="FFFFFF"/>
                </a:highlight>
                <a:latin typeface="Courier New"/>
                <a:ea typeface="Courier New"/>
                <a:cs typeface="Courier New"/>
                <a:sym typeface="Courier New"/>
              </a:rPr>
              <a:t>workCall </a:t>
            </a:r>
            <a:r>
              <a:rPr lang="en" sz="1000">
                <a:solidFill>
                  <a:srgbClr val="080808"/>
                </a:solidFill>
                <a:highlight>
                  <a:srgbClr val="FFFFFF"/>
                </a:highlight>
                <a:latin typeface="Courier New"/>
                <a:ea typeface="Courier New"/>
                <a:cs typeface="Courier New"/>
                <a:sym typeface="Courier New"/>
              </a:rPr>
              <a:t>= () -&gt; employee.work(DayOfWeek.SUNDAY);</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8C8C8C"/>
                </a:solidFill>
                <a:highlight>
                  <a:srgbClr val="FFFFFF"/>
                </a:highlight>
                <a:latin typeface="Courier New"/>
                <a:ea typeface="Courier New"/>
                <a:cs typeface="Courier New"/>
                <a:sym typeface="Courier New"/>
              </a:rPr>
              <a:t>// then</a:t>
            </a:r>
            <a:endParaRPr i="1" sz="1000">
              <a:solidFill>
                <a:srgbClr val="8C8C8C"/>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assertThrows</a:t>
            </a:r>
            <a:r>
              <a:rPr lang="en" sz="1000">
                <a:solidFill>
                  <a:srgbClr val="080808"/>
                </a:solidFill>
                <a:highlight>
                  <a:srgbClr val="FFFFFF"/>
                </a:highlight>
                <a:latin typeface="Courier New"/>
                <a:ea typeface="Courier New"/>
                <a:cs typeface="Courier New"/>
                <a:sym typeface="Courier New"/>
              </a:rPr>
              <a:t>(IAmOnHolidayException.</a:t>
            </a:r>
            <a:r>
              <a:rPr lang="en" sz="1000">
                <a:solidFill>
                  <a:srgbClr val="0033B3"/>
                </a:solidFill>
                <a:highlight>
                  <a:srgbClr val="FFFFFF"/>
                </a:highlight>
                <a:latin typeface="Courier New"/>
                <a:ea typeface="Courier New"/>
                <a:cs typeface="Courier New"/>
                <a:sym typeface="Courier New"/>
              </a:rPr>
              <a:t>class</a:t>
            </a:r>
            <a:r>
              <a:rPr lang="en" sz="1000">
                <a:solidFill>
                  <a:srgbClr val="080808"/>
                </a:solidFill>
                <a:highlight>
                  <a:srgbClr val="FFFFFF"/>
                </a:highlight>
                <a:latin typeface="Courier New"/>
                <a:ea typeface="Courier New"/>
                <a:cs typeface="Courier New"/>
                <a:sym typeface="Courier New"/>
              </a:rPr>
              <a:t>, </a:t>
            </a:r>
            <a:r>
              <a:rPr lang="en" sz="1000">
                <a:solidFill>
                  <a:schemeClr val="dk1"/>
                </a:solidFill>
                <a:highlight>
                  <a:srgbClr val="FFFFFF"/>
                </a:highlight>
                <a:latin typeface="Courier New"/>
                <a:ea typeface="Courier New"/>
                <a:cs typeface="Courier New"/>
                <a:sym typeface="Courier New"/>
              </a:rPr>
              <a:t>workCall</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just">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roxima Nova"/>
                <a:ea typeface="Proxima Nova"/>
                <a:cs typeface="Proxima Nova"/>
                <a:sym typeface="Proxima Nova"/>
              </a:rPr>
              <a:t>This syntax is slightly different than the previous one: we don't try to wrap a void method call inside another method call.</a:t>
            </a:r>
            <a:endParaRPr b="0" i="0" sz="1200" u="none" cap="none" strike="noStrike">
              <a:solidFill>
                <a:schemeClr val="dk1"/>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200"/>
              <a:buFont typeface="Arial"/>
              <a:buNone/>
            </a:pPr>
            <a:r>
              <a:rPr b="1" i="0" lang="en" sz="1200" u="none" cap="none" strike="noStrike">
                <a:solidFill>
                  <a:schemeClr val="accent3"/>
                </a:solidFill>
                <a:latin typeface="Proxima Nova"/>
                <a:ea typeface="Proxima Nova"/>
                <a:cs typeface="Proxima Nova"/>
                <a:sym typeface="Proxima Nova"/>
              </a:rPr>
              <a:t>IMPORTANT</a:t>
            </a:r>
            <a:r>
              <a:rPr b="0" i="0" lang="en" sz="1200" u="none" cap="none" strike="noStrike">
                <a:solidFill>
                  <a:schemeClr val="dk1"/>
                </a:solidFill>
                <a:latin typeface="Proxima Nova"/>
                <a:ea typeface="Proxima Nova"/>
                <a:cs typeface="Proxima Nova"/>
                <a:sym typeface="Proxima Nova"/>
              </a:rPr>
              <a:t>: Sometimes it's impossible or impractical to use </a:t>
            </a:r>
            <a:r>
              <a:rPr b="0" i="0" lang="en" sz="1200" u="none" cap="none" strike="noStrike">
                <a:solidFill>
                  <a:schemeClr val="dk1"/>
                </a:solidFill>
                <a:highlight>
                  <a:schemeClr val="lt1"/>
                </a:highlight>
                <a:latin typeface="Proxima Nova"/>
                <a:ea typeface="Proxima Nova"/>
                <a:cs typeface="Proxima Nova"/>
                <a:sym typeface="Proxima Nova"/>
              </a:rPr>
              <a:t>when().then()</a:t>
            </a:r>
            <a:r>
              <a:rPr b="0" i="0" lang="en" sz="1200" u="none" cap="none" strike="noStrike">
                <a:solidFill>
                  <a:schemeClr val="dk1"/>
                </a:solidFill>
                <a:latin typeface="Proxima Nova"/>
                <a:ea typeface="Proxima Nova"/>
                <a:cs typeface="Proxima Nova"/>
                <a:sym typeface="Proxima Nova"/>
              </a:rPr>
              <a:t> syntax for stubbing spies. Therefore when using spies please consider </a:t>
            </a:r>
            <a:r>
              <a:rPr b="0" i="0" lang="en" sz="1200" u="none" cap="none" strike="noStrike">
                <a:solidFill>
                  <a:schemeClr val="dk1"/>
                </a:solidFill>
                <a:highlight>
                  <a:schemeClr val="lt1"/>
                </a:highlight>
                <a:latin typeface="Proxima Nova"/>
                <a:ea typeface="Proxima Nova"/>
                <a:cs typeface="Proxima Nova"/>
                <a:sym typeface="Proxima Nova"/>
              </a:rPr>
              <a:t>doReturn().when() | doAnswer().when | doThrow().when()</a:t>
            </a:r>
            <a:r>
              <a:rPr b="0" i="0" lang="en" sz="1200" u="none" cap="none" strike="noStrike">
                <a:solidFill>
                  <a:schemeClr val="dk1"/>
                </a:solidFill>
                <a:latin typeface="Proxima Nova"/>
                <a:ea typeface="Proxima Nova"/>
                <a:cs typeface="Proxima Nova"/>
                <a:sym typeface="Proxima Nova"/>
              </a:rPr>
              <a:t> family of methods for stubbing. - </a:t>
            </a:r>
            <a:r>
              <a:rPr b="0" i="0" lang="en" sz="1200" u="sng" cap="none" strike="noStrike">
                <a:solidFill>
                  <a:schemeClr val="hlink"/>
                </a:solidFill>
                <a:latin typeface="Proxima Nova"/>
                <a:ea typeface="Proxima Nova"/>
                <a:cs typeface="Proxima Nova"/>
                <a:sym typeface="Proxima Nova"/>
                <a:hlinkClick r:id="rId3"/>
              </a:rPr>
              <a:t>https://www.javadoc.io/doc/org.mockito/mockito-core/1.10.19/org/mockito/Mockito.html#13</a:t>
            </a:r>
            <a:r>
              <a:rPr b="0" i="0" lang="en" sz="1200" u="none" cap="none" strike="noStrike">
                <a:solidFill>
                  <a:schemeClr val="dk1"/>
                </a:solidFill>
                <a:latin typeface="Proxima Nova"/>
                <a:ea typeface="Proxima Nova"/>
                <a:cs typeface="Proxima Nova"/>
                <a:sym typeface="Proxima Nova"/>
              </a:rPr>
              <a:t> </a:t>
            </a:r>
            <a:endParaRPr b="0" i="0" sz="9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416" name="Google Shape;416;p20"/>
          <p:cNvSpPr txBox="1"/>
          <p:nvPr/>
        </p:nvSpPr>
        <p:spPr>
          <a:xfrm>
            <a:off x="4773575" y="1233025"/>
            <a:ext cx="191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Mockito Dependencies</a:t>
            </a:r>
            <a:endParaRPr/>
          </a:p>
        </p:txBody>
      </p:sp>
      <p:sp>
        <p:nvSpPr>
          <p:cNvPr id="422" name="Google Shape;422;p21"/>
          <p:cNvSpPr txBox="1"/>
          <p:nvPr>
            <p:ph idx="1" type="body"/>
          </p:nvPr>
        </p:nvSpPr>
        <p:spPr>
          <a:xfrm>
            <a:off x="451650" y="788900"/>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lang="en"/>
              <a:t>       &lt;dependency&gt;</a:t>
            </a:r>
            <a:endParaRPr/>
          </a:p>
          <a:p>
            <a:pPr indent="0" lvl="0" marL="0" rtl="0" algn="l">
              <a:lnSpc>
                <a:spcPct val="100000"/>
              </a:lnSpc>
              <a:spcBef>
                <a:spcPts val="600"/>
              </a:spcBef>
              <a:spcAft>
                <a:spcPts val="0"/>
              </a:spcAft>
              <a:buClr>
                <a:schemeClr val="dk1"/>
              </a:buClr>
              <a:buSzPts val="1100"/>
              <a:buFont typeface="Arial"/>
              <a:buNone/>
            </a:pPr>
            <a:r>
              <a:rPr lang="en"/>
              <a:t>            &lt;groupId&gt;org.mockito&lt;/groupId&gt;</a:t>
            </a:r>
            <a:endParaRPr/>
          </a:p>
          <a:p>
            <a:pPr indent="0" lvl="0" marL="0" rtl="0" algn="l">
              <a:lnSpc>
                <a:spcPct val="100000"/>
              </a:lnSpc>
              <a:spcBef>
                <a:spcPts val="600"/>
              </a:spcBef>
              <a:spcAft>
                <a:spcPts val="0"/>
              </a:spcAft>
              <a:buClr>
                <a:schemeClr val="dk1"/>
              </a:buClr>
              <a:buSzPts val="1100"/>
              <a:buFont typeface="Arial"/>
              <a:buNone/>
            </a:pPr>
            <a:r>
              <a:rPr lang="en"/>
              <a:t>            &lt;artifactId&gt;</a:t>
            </a:r>
            <a:r>
              <a:rPr b="1" lang="en"/>
              <a:t>mockito-core</a:t>
            </a:r>
            <a:r>
              <a:rPr lang="en"/>
              <a:t>&lt;/artifactId&gt;</a:t>
            </a:r>
            <a:endParaRPr/>
          </a:p>
          <a:p>
            <a:pPr indent="0" lvl="0" marL="0" rtl="0" algn="l">
              <a:lnSpc>
                <a:spcPct val="100000"/>
              </a:lnSpc>
              <a:spcBef>
                <a:spcPts val="600"/>
              </a:spcBef>
              <a:spcAft>
                <a:spcPts val="0"/>
              </a:spcAft>
              <a:buClr>
                <a:schemeClr val="dk1"/>
              </a:buClr>
              <a:buSzPts val="1100"/>
              <a:buFont typeface="Arial"/>
              <a:buNone/>
            </a:pPr>
            <a:r>
              <a:rPr lang="en"/>
              <a:t>            &lt;version&gt;2.21.0&lt;/version&gt;</a:t>
            </a:r>
            <a:endParaRPr/>
          </a:p>
          <a:p>
            <a:pPr indent="0" lvl="0" marL="0" rtl="0" algn="l">
              <a:lnSpc>
                <a:spcPct val="100000"/>
              </a:lnSpc>
              <a:spcBef>
                <a:spcPts val="600"/>
              </a:spcBef>
              <a:spcAft>
                <a:spcPts val="0"/>
              </a:spcAft>
              <a:buClr>
                <a:schemeClr val="dk1"/>
              </a:buClr>
              <a:buSzPts val="1100"/>
              <a:buFont typeface="Arial"/>
              <a:buNone/>
            </a:pPr>
            <a:r>
              <a:rPr lang="en"/>
              <a:t>            &lt;scope&gt;</a:t>
            </a:r>
            <a:r>
              <a:rPr b="1" lang="en"/>
              <a:t>test</a:t>
            </a:r>
            <a:r>
              <a:rPr lang="en"/>
              <a:t>&lt;/scope&gt;</a:t>
            </a:r>
            <a:endParaRPr/>
          </a:p>
          <a:p>
            <a:pPr indent="0" lvl="0" marL="0" rtl="0" algn="l">
              <a:lnSpc>
                <a:spcPct val="100000"/>
              </a:lnSpc>
              <a:spcBef>
                <a:spcPts val="600"/>
              </a:spcBef>
              <a:spcAft>
                <a:spcPts val="0"/>
              </a:spcAft>
              <a:buClr>
                <a:schemeClr val="dk1"/>
              </a:buClr>
              <a:buSzPts val="1100"/>
              <a:buFont typeface="Arial"/>
              <a:buNone/>
            </a:pPr>
            <a:r>
              <a:rPr lang="en"/>
              <a:t>        &lt;/dependency&gt;</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lang="en"/>
              <a:t>        &lt;dependency&gt;</a:t>
            </a:r>
            <a:endParaRPr/>
          </a:p>
          <a:p>
            <a:pPr indent="0" lvl="0" marL="0" rtl="0" algn="l">
              <a:lnSpc>
                <a:spcPct val="100000"/>
              </a:lnSpc>
              <a:spcBef>
                <a:spcPts val="600"/>
              </a:spcBef>
              <a:spcAft>
                <a:spcPts val="0"/>
              </a:spcAft>
              <a:buClr>
                <a:schemeClr val="dk1"/>
              </a:buClr>
              <a:buSzPts val="1100"/>
              <a:buFont typeface="Arial"/>
              <a:buNone/>
            </a:pPr>
            <a:r>
              <a:rPr lang="en"/>
              <a:t>            &lt;groupId&gt;org.mockito&lt;/groupId&gt;</a:t>
            </a:r>
            <a:endParaRPr/>
          </a:p>
          <a:p>
            <a:pPr indent="0" lvl="0" marL="0" rtl="0" algn="l">
              <a:lnSpc>
                <a:spcPct val="100000"/>
              </a:lnSpc>
              <a:spcBef>
                <a:spcPts val="600"/>
              </a:spcBef>
              <a:spcAft>
                <a:spcPts val="0"/>
              </a:spcAft>
              <a:buClr>
                <a:schemeClr val="dk1"/>
              </a:buClr>
              <a:buSzPts val="1100"/>
              <a:buFont typeface="Arial"/>
              <a:buNone/>
            </a:pPr>
            <a:r>
              <a:rPr lang="en"/>
              <a:t>            &lt;artifactId&gt;</a:t>
            </a:r>
            <a:r>
              <a:rPr b="1" lang="en"/>
              <a:t>mockito-junit-jupiter</a:t>
            </a:r>
            <a:r>
              <a:rPr lang="en"/>
              <a:t>&lt;/artifactId&gt;</a:t>
            </a:r>
            <a:endParaRPr/>
          </a:p>
          <a:p>
            <a:pPr indent="0" lvl="0" marL="0" rtl="0" algn="l">
              <a:lnSpc>
                <a:spcPct val="100000"/>
              </a:lnSpc>
              <a:spcBef>
                <a:spcPts val="600"/>
              </a:spcBef>
              <a:spcAft>
                <a:spcPts val="0"/>
              </a:spcAft>
              <a:buClr>
                <a:schemeClr val="dk1"/>
              </a:buClr>
              <a:buSzPts val="1100"/>
              <a:buFont typeface="Arial"/>
              <a:buNone/>
            </a:pPr>
            <a:r>
              <a:rPr lang="en"/>
              <a:t>            &lt;version&gt;2.23.0&lt;/version&gt;</a:t>
            </a:r>
            <a:endParaRPr/>
          </a:p>
          <a:p>
            <a:pPr indent="0" lvl="0" marL="0" rtl="0" algn="l">
              <a:lnSpc>
                <a:spcPct val="100000"/>
              </a:lnSpc>
              <a:spcBef>
                <a:spcPts val="600"/>
              </a:spcBef>
              <a:spcAft>
                <a:spcPts val="0"/>
              </a:spcAft>
              <a:buClr>
                <a:schemeClr val="dk1"/>
              </a:buClr>
              <a:buSzPts val="1100"/>
              <a:buFont typeface="Arial"/>
              <a:buNone/>
            </a:pPr>
            <a:r>
              <a:rPr lang="en"/>
              <a:t>            &lt;scope&gt;</a:t>
            </a:r>
            <a:r>
              <a:rPr b="1" lang="en"/>
              <a:t>test</a:t>
            </a:r>
            <a:r>
              <a:rPr lang="en"/>
              <a:t>&lt;/scope&gt;</a:t>
            </a:r>
            <a:endParaRPr/>
          </a:p>
          <a:p>
            <a:pPr indent="0" lvl="0" marL="0" rtl="0" algn="l">
              <a:lnSpc>
                <a:spcPct val="100000"/>
              </a:lnSpc>
              <a:spcBef>
                <a:spcPts val="600"/>
              </a:spcBef>
              <a:spcAft>
                <a:spcPts val="0"/>
              </a:spcAft>
              <a:buClr>
                <a:schemeClr val="dk1"/>
              </a:buClr>
              <a:buSzPts val="1100"/>
              <a:buFont typeface="Arial"/>
              <a:buNone/>
            </a:pPr>
            <a:r>
              <a:rPr lang="en"/>
              <a:t>        &lt;/dependency&gt;</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SzPts val="1200"/>
              <a:buNone/>
            </a:pPr>
            <a:r>
              <a:t/>
            </a:r>
            <a:endParaRPr/>
          </a:p>
        </p:txBody>
      </p:sp>
      <p:sp>
        <p:nvSpPr>
          <p:cNvPr id="423" name="Google Shape;423;p21"/>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Maven test lifecycle plugins</a:t>
            </a:r>
            <a:endParaRPr/>
          </a:p>
        </p:txBody>
      </p:sp>
      <p:sp>
        <p:nvSpPr>
          <p:cNvPr id="429" name="Google Shape;429;p22"/>
          <p:cNvSpPr txBox="1"/>
          <p:nvPr>
            <p:ph idx="1" type="body"/>
          </p:nvPr>
        </p:nvSpPr>
        <p:spPr>
          <a:xfrm>
            <a:off x="375450" y="788900"/>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Clr>
                <a:schemeClr val="dk1"/>
              </a:buClr>
              <a:buSzPts val="1100"/>
              <a:buFont typeface="Arial"/>
              <a:buNone/>
            </a:pPr>
            <a:r>
              <a:rPr lang="en" sz="900"/>
              <a:t>           &lt;plugin&gt;</a:t>
            </a:r>
            <a:endParaRPr sz="900"/>
          </a:p>
          <a:p>
            <a:pPr indent="0" lvl="0" marL="0" rtl="0" algn="l">
              <a:lnSpc>
                <a:spcPct val="100000"/>
              </a:lnSpc>
              <a:spcBef>
                <a:spcPts val="600"/>
              </a:spcBef>
              <a:spcAft>
                <a:spcPts val="0"/>
              </a:spcAft>
              <a:buClr>
                <a:schemeClr val="dk1"/>
              </a:buClr>
              <a:buSzPts val="1100"/>
              <a:buFont typeface="Arial"/>
              <a:buNone/>
            </a:pPr>
            <a:r>
              <a:rPr lang="en" sz="900"/>
              <a:t>                &lt;artifactId&gt;</a:t>
            </a:r>
            <a:r>
              <a:rPr b="1" lang="en" sz="900"/>
              <a:t>maven-surefire-plugin</a:t>
            </a:r>
            <a:r>
              <a:rPr lang="en" sz="900"/>
              <a:t>&lt;/artifactId&gt;</a:t>
            </a:r>
            <a:endParaRPr sz="900"/>
          </a:p>
          <a:p>
            <a:pPr indent="0" lvl="0" marL="0" rtl="0" algn="l">
              <a:lnSpc>
                <a:spcPct val="100000"/>
              </a:lnSpc>
              <a:spcBef>
                <a:spcPts val="600"/>
              </a:spcBef>
              <a:spcAft>
                <a:spcPts val="0"/>
              </a:spcAft>
              <a:buClr>
                <a:schemeClr val="dk1"/>
              </a:buClr>
              <a:buSzPts val="1100"/>
              <a:buFont typeface="Arial"/>
              <a:buNone/>
            </a:pPr>
            <a:r>
              <a:rPr lang="en" sz="900"/>
              <a:t>                &lt;version&gt;2.22.2&lt;/version&gt;</a:t>
            </a:r>
            <a:endParaRPr sz="900"/>
          </a:p>
          <a:p>
            <a:pPr indent="0" lvl="0" marL="0" rtl="0" algn="l">
              <a:lnSpc>
                <a:spcPct val="100000"/>
              </a:lnSpc>
              <a:spcBef>
                <a:spcPts val="600"/>
              </a:spcBef>
              <a:spcAft>
                <a:spcPts val="0"/>
              </a:spcAft>
              <a:buClr>
                <a:schemeClr val="dk1"/>
              </a:buClr>
              <a:buSzPts val="1100"/>
              <a:buFont typeface="Arial"/>
              <a:buNone/>
            </a:pPr>
            <a:r>
              <a:rPr lang="en" sz="900"/>
              <a:t>                &lt;dependencies&gt;</a:t>
            </a:r>
            <a:endParaRPr sz="900"/>
          </a:p>
          <a:p>
            <a:pPr indent="0" lvl="0" marL="0" rtl="0" algn="l">
              <a:lnSpc>
                <a:spcPct val="100000"/>
              </a:lnSpc>
              <a:spcBef>
                <a:spcPts val="600"/>
              </a:spcBef>
              <a:spcAft>
                <a:spcPts val="0"/>
              </a:spcAft>
              <a:buClr>
                <a:schemeClr val="dk1"/>
              </a:buClr>
              <a:buSzPts val="1100"/>
              <a:buFont typeface="Arial"/>
              <a:buNone/>
            </a:pPr>
            <a:r>
              <a:rPr lang="en" sz="900"/>
              <a:t>                    &lt;dependency&gt;</a:t>
            </a:r>
            <a:endParaRPr sz="900"/>
          </a:p>
          <a:p>
            <a:pPr indent="0" lvl="0" marL="0" rtl="0" algn="l">
              <a:lnSpc>
                <a:spcPct val="100000"/>
              </a:lnSpc>
              <a:spcBef>
                <a:spcPts val="600"/>
              </a:spcBef>
              <a:spcAft>
                <a:spcPts val="0"/>
              </a:spcAft>
              <a:buClr>
                <a:schemeClr val="dk1"/>
              </a:buClr>
              <a:buSzPts val="1100"/>
              <a:buFont typeface="Arial"/>
              <a:buNone/>
            </a:pPr>
            <a:r>
              <a:rPr lang="en" sz="900"/>
              <a:t>                        &lt;groupId&gt;org.junit.platform&lt;/groupId&gt;</a:t>
            </a:r>
            <a:endParaRPr sz="900"/>
          </a:p>
          <a:p>
            <a:pPr indent="0" lvl="0" marL="0" rtl="0" algn="l">
              <a:lnSpc>
                <a:spcPct val="100000"/>
              </a:lnSpc>
              <a:spcBef>
                <a:spcPts val="600"/>
              </a:spcBef>
              <a:spcAft>
                <a:spcPts val="0"/>
              </a:spcAft>
              <a:buClr>
                <a:schemeClr val="dk1"/>
              </a:buClr>
              <a:buSzPts val="1100"/>
              <a:buFont typeface="Arial"/>
              <a:buNone/>
            </a:pPr>
            <a:r>
              <a:rPr lang="en" sz="900"/>
              <a:t>                        &lt;artifactId&gt;</a:t>
            </a:r>
            <a:r>
              <a:rPr b="1" lang="en" sz="900"/>
              <a:t>junit-platform-surefire-provider</a:t>
            </a:r>
            <a:r>
              <a:rPr lang="en" sz="900"/>
              <a:t>&lt;/artifactId&gt;</a:t>
            </a:r>
            <a:endParaRPr sz="900"/>
          </a:p>
          <a:p>
            <a:pPr indent="0" lvl="0" marL="0" rtl="0" algn="l">
              <a:lnSpc>
                <a:spcPct val="100000"/>
              </a:lnSpc>
              <a:spcBef>
                <a:spcPts val="600"/>
              </a:spcBef>
              <a:spcAft>
                <a:spcPts val="0"/>
              </a:spcAft>
              <a:buClr>
                <a:schemeClr val="dk1"/>
              </a:buClr>
              <a:buSzPts val="1100"/>
              <a:buFont typeface="Arial"/>
              <a:buNone/>
            </a:pPr>
            <a:r>
              <a:rPr lang="en" sz="900"/>
              <a:t>                        &lt;version&gt;1.2.0&lt;/version&gt;</a:t>
            </a:r>
            <a:endParaRPr sz="900"/>
          </a:p>
          <a:p>
            <a:pPr indent="0" lvl="0" marL="0" rtl="0" algn="l">
              <a:lnSpc>
                <a:spcPct val="100000"/>
              </a:lnSpc>
              <a:spcBef>
                <a:spcPts val="600"/>
              </a:spcBef>
              <a:spcAft>
                <a:spcPts val="0"/>
              </a:spcAft>
              <a:buClr>
                <a:schemeClr val="dk1"/>
              </a:buClr>
              <a:buSzPts val="1100"/>
              <a:buFont typeface="Arial"/>
              <a:buNone/>
            </a:pPr>
            <a:r>
              <a:rPr lang="en" sz="900"/>
              <a:t>                    &lt;/dependency&gt;</a:t>
            </a:r>
            <a:endParaRPr sz="900"/>
          </a:p>
          <a:p>
            <a:pPr indent="0" lvl="0" marL="0" rtl="0" algn="l">
              <a:lnSpc>
                <a:spcPct val="100000"/>
              </a:lnSpc>
              <a:spcBef>
                <a:spcPts val="600"/>
              </a:spcBef>
              <a:spcAft>
                <a:spcPts val="0"/>
              </a:spcAft>
              <a:buClr>
                <a:schemeClr val="dk1"/>
              </a:buClr>
              <a:buSzPts val="1100"/>
              <a:buFont typeface="Arial"/>
              <a:buNone/>
            </a:pPr>
            <a:r>
              <a:rPr lang="en" sz="900"/>
              <a:t>                &lt;/dependencies&gt;</a:t>
            </a:r>
            <a:endParaRPr sz="900"/>
          </a:p>
          <a:p>
            <a:pPr indent="0" lvl="0" marL="0" rtl="0" algn="l">
              <a:lnSpc>
                <a:spcPct val="100000"/>
              </a:lnSpc>
              <a:spcBef>
                <a:spcPts val="600"/>
              </a:spcBef>
              <a:spcAft>
                <a:spcPts val="0"/>
              </a:spcAft>
              <a:buClr>
                <a:schemeClr val="dk1"/>
              </a:buClr>
              <a:buSzPts val="1100"/>
              <a:buFont typeface="Arial"/>
              <a:buNone/>
            </a:pPr>
            <a:r>
              <a:rPr lang="en" sz="900"/>
              <a:t>            &lt;/plugin&gt;</a:t>
            </a:r>
            <a:endParaRPr sz="900"/>
          </a:p>
          <a:p>
            <a:pPr indent="0" lvl="0" marL="0" rtl="0" algn="l">
              <a:lnSpc>
                <a:spcPct val="100000"/>
              </a:lnSpc>
              <a:spcBef>
                <a:spcPts val="600"/>
              </a:spcBef>
              <a:spcAft>
                <a:spcPts val="0"/>
              </a:spcAft>
              <a:buClr>
                <a:schemeClr val="dk1"/>
              </a:buClr>
              <a:buSzPts val="1100"/>
              <a:buFont typeface="Arial"/>
              <a:buNone/>
            </a:pPr>
            <a:r>
              <a:t/>
            </a:r>
            <a:endParaRPr sz="900"/>
          </a:p>
          <a:p>
            <a:pPr indent="0" lvl="0" marL="0" rtl="0" algn="l">
              <a:lnSpc>
                <a:spcPct val="100000"/>
              </a:lnSpc>
              <a:spcBef>
                <a:spcPts val="600"/>
              </a:spcBef>
              <a:spcAft>
                <a:spcPts val="0"/>
              </a:spcAft>
              <a:buClr>
                <a:schemeClr val="dk1"/>
              </a:buClr>
              <a:buSzPts val="1100"/>
              <a:buFont typeface="Arial"/>
              <a:buNone/>
            </a:pPr>
            <a:r>
              <a:rPr lang="en" sz="900"/>
              <a:t>            &lt;plugin&gt;</a:t>
            </a:r>
            <a:endParaRPr sz="900"/>
          </a:p>
          <a:p>
            <a:pPr indent="0" lvl="0" marL="0" rtl="0" algn="l">
              <a:lnSpc>
                <a:spcPct val="100000"/>
              </a:lnSpc>
              <a:spcBef>
                <a:spcPts val="600"/>
              </a:spcBef>
              <a:spcAft>
                <a:spcPts val="0"/>
              </a:spcAft>
              <a:buClr>
                <a:schemeClr val="dk1"/>
              </a:buClr>
              <a:buSzPts val="1100"/>
              <a:buFont typeface="Arial"/>
              <a:buNone/>
            </a:pPr>
            <a:r>
              <a:rPr lang="en" sz="900"/>
              <a:t>                &lt;artifactId&gt;</a:t>
            </a:r>
            <a:r>
              <a:rPr b="1" lang="en" sz="900"/>
              <a:t>maven-failsafe-plugin</a:t>
            </a:r>
            <a:r>
              <a:rPr lang="en" sz="900"/>
              <a:t>&lt;/artifactId&gt;</a:t>
            </a:r>
            <a:endParaRPr sz="900"/>
          </a:p>
          <a:p>
            <a:pPr indent="0" lvl="0" marL="0" rtl="0" algn="l">
              <a:lnSpc>
                <a:spcPct val="100000"/>
              </a:lnSpc>
              <a:spcBef>
                <a:spcPts val="600"/>
              </a:spcBef>
              <a:spcAft>
                <a:spcPts val="0"/>
              </a:spcAft>
              <a:buClr>
                <a:schemeClr val="dk1"/>
              </a:buClr>
              <a:buSzPts val="1100"/>
              <a:buFont typeface="Arial"/>
              <a:buNone/>
            </a:pPr>
            <a:r>
              <a:rPr lang="en" sz="900"/>
              <a:t>                &lt;version&gt;2.22.2&lt;/version&gt;</a:t>
            </a:r>
            <a:endParaRPr sz="900"/>
          </a:p>
          <a:p>
            <a:pPr indent="0" lvl="0" marL="0" rtl="0" algn="l">
              <a:lnSpc>
                <a:spcPct val="100000"/>
              </a:lnSpc>
              <a:spcBef>
                <a:spcPts val="600"/>
              </a:spcBef>
              <a:spcAft>
                <a:spcPts val="0"/>
              </a:spcAft>
              <a:buClr>
                <a:schemeClr val="dk1"/>
              </a:buClr>
              <a:buSzPts val="1100"/>
              <a:buFont typeface="Arial"/>
              <a:buNone/>
            </a:pPr>
            <a:r>
              <a:rPr lang="en" sz="900"/>
              <a:t>            &lt;/plugin&gt;</a:t>
            </a:r>
            <a:endParaRPr sz="900"/>
          </a:p>
          <a:p>
            <a:pPr indent="0" lvl="0" marL="0" rtl="0" algn="l">
              <a:lnSpc>
                <a:spcPct val="100000"/>
              </a:lnSpc>
              <a:spcBef>
                <a:spcPts val="600"/>
              </a:spcBef>
              <a:spcAft>
                <a:spcPts val="0"/>
              </a:spcAft>
              <a:buClr>
                <a:schemeClr val="dk1"/>
              </a:buClr>
              <a:buSzPts val="1100"/>
              <a:buFont typeface="Arial"/>
              <a:buNone/>
            </a:pPr>
            <a:r>
              <a:t/>
            </a:r>
            <a:endParaRPr sz="500"/>
          </a:p>
          <a:p>
            <a:pPr indent="0" lvl="0" marL="0" rtl="0" algn="l">
              <a:lnSpc>
                <a:spcPct val="100000"/>
              </a:lnSpc>
              <a:spcBef>
                <a:spcPts val="600"/>
              </a:spcBef>
              <a:spcAft>
                <a:spcPts val="0"/>
              </a:spcAft>
              <a:buClr>
                <a:schemeClr val="dk1"/>
              </a:buClr>
              <a:buSzPts val="1100"/>
              <a:buFont typeface="Arial"/>
              <a:buNone/>
            </a:pPr>
            <a:r>
              <a:t/>
            </a:r>
            <a:endParaRPr sz="900"/>
          </a:p>
          <a:p>
            <a:pPr indent="0" lvl="0" marL="0" rtl="0" algn="l">
              <a:lnSpc>
                <a:spcPct val="100000"/>
              </a:lnSpc>
              <a:spcBef>
                <a:spcPts val="600"/>
              </a:spcBef>
              <a:spcAft>
                <a:spcPts val="0"/>
              </a:spcAft>
              <a:buClr>
                <a:schemeClr val="dk1"/>
              </a:buClr>
              <a:buSzPts val="1100"/>
              <a:buFont typeface="Arial"/>
              <a:buNone/>
            </a:pPr>
            <a:r>
              <a:t/>
            </a:r>
            <a:endParaRPr sz="900"/>
          </a:p>
          <a:p>
            <a:pPr indent="0" lvl="0" marL="0" rtl="0" algn="l">
              <a:lnSpc>
                <a:spcPct val="100000"/>
              </a:lnSpc>
              <a:spcBef>
                <a:spcPts val="600"/>
              </a:spcBef>
              <a:spcAft>
                <a:spcPts val="0"/>
              </a:spcAft>
              <a:buSzPts val="1200"/>
              <a:buNone/>
            </a:pPr>
            <a:r>
              <a:t/>
            </a:r>
            <a:endParaRPr sz="900"/>
          </a:p>
        </p:txBody>
      </p:sp>
      <p:sp>
        <p:nvSpPr>
          <p:cNvPr id="430" name="Google Shape;430;p22"/>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3"/>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rPr lang="en"/>
              <a:t>Mockito Demo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4"/>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rPr lang="en"/>
              <a:t>Integration Testing in Spring</a:t>
            </a:r>
            <a:endParaRPr/>
          </a:p>
          <a:p>
            <a:pPr indent="0" lvl="0" marL="0" rtl="0" algn="l">
              <a:lnSpc>
                <a:spcPct val="90000"/>
              </a:lnSpc>
              <a:spcBef>
                <a:spcPts val="0"/>
              </a:spcBef>
              <a:spcAft>
                <a:spcPts val="0"/>
              </a:spcAft>
              <a:buSzPts val="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 Enable Spring in Tests with JUnit 5</a:t>
            </a:r>
            <a:endParaRPr/>
          </a:p>
        </p:txBody>
      </p:sp>
      <p:sp>
        <p:nvSpPr>
          <p:cNvPr id="446" name="Google Shape;446;p25"/>
          <p:cNvSpPr txBox="1"/>
          <p:nvPr>
            <p:ph idx="1" type="subTitle"/>
          </p:nvPr>
        </p:nvSpPr>
        <p:spPr>
          <a:xfrm>
            <a:off x="419100" y="1119843"/>
            <a:ext cx="8305800" cy="354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t>JUnit 5 defines an extension interface through which classes can integrate with the JUnit test.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We can enable this extension by adding the </a:t>
            </a:r>
            <a:r>
              <a:rPr lang="en">
                <a:solidFill>
                  <a:schemeClr val="accent3"/>
                </a:solidFill>
              </a:rPr>
              <a:t>@ExtendWith</a:t>
            </a:r>
            <a:r>
              <a:rPr lang="en"/>
              <a:t> annotation to our test classes and specifying the extension class to load. To run the Spring test, we use SpringExtension.class.</a:t>
            </a:r>
            <a:endParaRPr/>
          </a:p>
          <a:p>
            <a:pPr indent="0" lvl="0" marL="0" rtl="0" algn="l">
              <a:lnSpc>
                <a:spcPct val="100000"/>
              </a:lnSpc>
              <a:spcBef>
                <a:spcPts val="0"/>
              </a:spcBef>
              <a:spcAft>
                <a:spcPts val="0"/>
              </a:spcAft>
              <a:buClr>
                <a:schemeClr val="dk1"/>
              </a:buClr>
              <a:buSzPts val="1100"/>
              <a:buFont typeface="Arial"/>
              <a:buNone/>
            </a:pPr>
            <a:r>
              <a:rPr lang="en"/>
              <a:t>We also need the </a:t>
            </a:r>
            <a:r>
              <a:rPr lang="en">
                <a:solidFill>
                  <a:schemeClr val="accent3"/>
                </a:solidFill>
              </a:rPr>
              <a:t>@ContextConfiguration</a:t>
            </a:r>
            <a:r>
              <a:rPr lang="en"/>
              <a:t> annotation to load the context configuration and </a:t>
            </a:r>
            <a:r>
              <a:rPr i="1" lang="en">
                <a:solidFill>
                  <a:schemeClr val="accent3"/>
                </a:solidFill>
              </a:rPr>
              <a:t>@WebAppConfiguration</a:t>
            </a:r>
            <a:r>
              <a:rPr lang="en"/>
              <a:t> which bootstraps the context that our test will use.</a:t>
            </a:r>
            <a:endParaRPr/>
          </a:p>
          <a:p>
            <a:pPr indent="0" lvl="0" marL="0" rtl="0" algn="l">
              <a:lnSpc>
                <a:spcPct val="100000"/>
              </a:lnSpc>
              <a:spcBef>
                <a:spcPts val="0"/>
              </a:spcBef>
              <a:spcAft>
                <a:spcPts val="0"/>
              </a:spcAft>
              <a:buSzPts val="800"/>
              <a:buNone/>
            </a:pPr>
            <a:r>
              <a:t/>
            </a:r>
            <a:endParaRPr>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@ExtendWith</a:t>
            </a:r>
            <a:r>
              <a:rPr lang="en" sz="1000">
                <a:solidFill>
                  <a:srgbClr val="080808"/>
                </a:solidFill>
                <a:highlight>
                  <a:srgbClr val="FFFFFF"/>
                </a:highlight>
                <a:latin typeface="Courier New"/>
                <a:ea typeface="Courier New"/>
                <a:cs typeface="Courier New"/>
                <a:sym typeface="Courier New"/>
              </a:rPr>
              <a:t>(</a:t>
            </a:r>
            <a:r>
              <a:rPr lang="en" sz="1000">
                <a:highlight>
                  <a:srgbClr val="FFFFFF"/>
                </a:highlight>
                <a:latin typeface="Courier New"/>
                <a:ea typeface="Courier New"/>
                <a:cs typeface="Courier New"/>
                <a:sym typeface="Courier New"/>
              </a:rPr>
              <a:t>SpringExtension</a:t>
            </a:r>
            <a:r>
              <a:rPr lang="en" sz="1000">
                <a:solidFill>
                  <a:srgbClr val="080808"/>
                </a:solidFill>
                <a:highlight>
                  <a:srgbClr val="FFFFFF"/>
                </a:highlight>
                <a:latin typeface="Courier New"/>
                <a:ea typeface="Courier New"/>
                <a:cs typeface="Courier New"/>
                <a:sym typeface="Courier New"/>
              </a:rPr>
              <a:t>.</a:t>
            </a:r>
            <a:r>
              <a:rPr lang="en" sz="1000">
                <a:solidFill>
                  <a:srgbClr val="0033B3"/>
                </a:solidFill>
                <a:highlight>
                  <a:srgbClr val="FFFFFF"/>
                </a:highlight>
                <a:latin typeface="Courier New"/>
                <a:ea typeface="Courier New"/>
                <a:cs typeface="Courier New"/>
                <a:sym typeface="Courier New"/>
              </a:rPr>
              <a:t>class</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@ContextConfiguration</a:t>
            </a:r>
            <a:r>
              <a:rPr lang="en" sz="1000">
                <a:solidFill>
                  <a:srgbClr val="080808"/>
                </a:solidFill>
                <a:highlight>
                  <a:srgbClr val="FFFFFF"/>
                </a:highlight>
                <a:latin typeface="Courier New"/>
                <a:ea typeface="Courier New"/>
                <a:cs typeface="Courier New"/>
                <a:sym typeface="Courier New"/>
              </a:rPr>
              <a:t>(classes = { </a:t>
            </a:r>
            <a:r>
              <a:rPr lang="en" sz="1000">
                <a:highlight>
                  <a:srgbClr val="FFFFFF"/>
                </a:highlight>
                <a:latin typeface="Courier New"/>
                <a:ea typeface="Courier New"/>
                <a:cs typeface="Courier New"/>
                <a:sym typeface="Courier New"/>
              </a:rPr>
              <a:t>FrontControllerConfig</a:t>
            </a:r>
            <a:r>
              <a:rPr lang="en" sz="1000">
                <a:solidFill>
                  <a:srgbClr val="080808"/>
                </a:solidFill>
                <a:highlight>
                  <a:srgbClr val="FFFFFF"/>
                </a:highlight>
                <a:latin typeface="Courier New"/>
                <a:ea typeface="Courier New"/>
                <a:cs typeface="Courier New"/>
                <a:sym typeface="Courier New"/>
              </a:rPr>
              <a:t>.</a:t>
            </a:r>
            <a:r>
              <a:rPr lang="en" sz="1000">
                <a:solidFill>
                  <a:srgbClr val="0033B3"/>
                </a:solidFill>
                <a:highlight>
                  <a:srgbClr val="FFFFFF"/>
                </a:highlight>
                <a:latin typeface="Courier New"/>
                <a:ea typeface="Courier New"/>
                <a:cs typeface="Courier New"/>
                <a:sym typeface="Courier New"/>
              </a:rPr>
              <a:t>class</a:t>
            </a:r>
            <a:r>
              <a:rPr lang="en" sz="1000">
                <a:solidFill>
                  <a:srgbClr val="080808"/>
                </a:solidFill>
                <a:highlight>
                  <a:srgbClr val="FFFFFF"/>
                </a:highlight>
                <a:latin typeface="Courier New"/>
                <a:ea typeface="Courier New"/>
                <a:cs typeface="Courier New"/>
                <a:sym typeface="Courier New"/>
              </a:rPr>
              <a:t>, </a:t>
            </a:r>
            <a:r>
              <a:rPr lang="en" sz="1000">
                <a:highlight>
                  <a:srgbClr val="FFFFFF"/>
                </a:highlight>
                <a:latin typeface="Courier New"/>
                <a:ea typeface="Courier New"/>
                <a:cs typeface="Courier New"/>
                <a:sym typeface="Courier New"/>
              </a:rPr>
              <a:t>AppConfig</a:t>
            </a:r>
            <a:r>
              <a:rPr lang="en" sz="1000">
                <a:solidFill>
                  <a:srgbClr val="080808"/>
                </a:solidFill>
                <a:highlight>
                  <a:srgbClr val="FFFFFF"/>
                </a:highlight>
                <a:latin typeface="Courier New"/>
                <a:ea typeface="Courier New"/>
                <a:cs typeface="Courier New"/>
                <a:sym typeface="Courier New"/>
              </a:rPr>
              <a:t>.</a:t>
            </a:r>
            <a:r>
              <a:rPr lang="en" sz="1000">
                <a:solidFill>
                  <a:srgbClr val="0033B3"/>
                </a:solidFill>
                <a:highlight>
                  <a:srgbClr val="FFFFFF"/>
                </a:highlight>
                <a:latin typeface="Courier New"/>
                <a:ea typeface="Courier New"/>
                <a:cs typeface="Courier New"/>
                <a:sym typeface="Courier New"/>
              </a:rPr>
              <a:t>class </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@WebAppConfiguration</a:t>
            </a:r>
            <a:endParaRPr sz="1000">
              <a:solidFill>
                <a:srgbClr val="9E880D"/>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class </a:t>
            </a:r>
            <a:r>
              <a:rPr lang="en" sz="1000">
                <a:highlight>
                  <a:srgbClr val="FFFFFF"/>
                </a:highlight>
                <a:latin typeface="Courier New"/>
                <a:ea typeface="Courier New"/>
                <a:cs typeface="Courier New"/>
                <a:sym typeface="Courier New"/>
              </a:rPr>
              <a:t>UserControllerIntegrationTest </a:t>
            </a:r>
            <a:r>
              <a:rPr lang="en" sz="1000">
                <a:solidFill>
                  <a:srgbClr val="080808"/>
                </a:solidFill>
                <a:highlight>
                  <a:srgbClr val="FFFFFF"/>
                </a:highlight>
                <a:latin typeface="Courier New"/>
                <a:ea typeface="Courier New"/>
                <a:cs typeface="Courier New"/>
                <a:sym typeface="Courier New"/>
              </a:rPr>
              <a:t>{</a:t>
            </a:r>
            <a:endParaRPr b="1"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a:solidFill>
                <a:schemeClr val="dk1"/>
              </a:solidFill>
              <a:highlight>
                <a:srgbClr val="FFFFFF"/>
              </a:highlight>
            </a:endParaRPr>
          </a:p>
          <a:p>
            <a:pPr indent="0" lvl="0" marL="0" rtl="0" algn="l">
              <a:lnSpc>
                <a:spcPct val="115000"/>
              </a:lnSpc>
              <a:spcBef>
                <a:spcPts val="800"/>
              </a:spcBef>
              <a:spcAft>
                <a:spcPts val="0"/>
              </a:spcAft>
              <a:buSzPts val="8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a:p>
        </p:txBody>
      </p:sp>
      <p:sp>
        <p:nvSpPr>
          <p:cNvPr id="447" name="Google Shape;447;p2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 Enable Spring in Tests with JUnit 5</a:t>
            </a:r>
            <a:endParaRPr/>
          </a:p>
        </p:txBody>
      </p:sp>
      <p:sp>
        <p:nvSpPr>
          <p:cNvPr id="453" name="Google Shape;453;p26"/>
          <p:cNvSpPr txBox="1"/>
          <p:nvPr>
            <p:ph idx="1" type="subTitle"/>
          </p:nvPr>
        </p:nvSpPr>
        <p:spPr>
          <a:xfrm>
            <a:off x="419100" y="1119843"/>
            <a:ext cx="8305800" cy="354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i="1" lang="en">
                <a:solidFill>
                  <a:schemeClr val="accent3"/>
                </a:solidFill>
                <a:highlight>
                  <a:srgbClr val="FFFFFF"/>
                </a:highlight>
              </a:rPr>
              <a:t>WebApplicationContext</a:t>
            </a:r>
            <a:r>
              <a:rPr lang="en">
                <a:solidFill>
                  <a:schemeClr val="dk1"/>
                </a:solidFill>
                <a:highlight>
                  <a:srgbClr val="FFFFFF"/>
                </a:highlight>
              </a:rPr>
              <a:t> provides a web application </a:t>
            </a:r>
            <a:r>
              <a:rPr lang="en">
                <a:solidFill>
                  <a:schemeClr val="dk1"/>
                </a:solidFill>
                <a:highlight>
                  <a:srgbClr val="FFFFFF"/>
                </a:highlight>
              </a:rPr>
              <a:t>configuration</a:t>
            </a:r>
            <a:r>
              <a:rPr lang="en">
                <a:solidFill>
                  <a:schemeClr val="dk1"/>
                </a:solidFill>
                <a:highlight>
                  <a:srgbClr val="FFFFFF"/>
                </a:highlight>
              </a:rPr>
              <a:t>. It loads all the application beans </a:t>
            </a:r>
            <a:r>
              <a:rPr lang="en">
                <a:highlight>
                  <a:schemeClr val="lt1"/>
                </a:highlight>
              </a:rPr>
              <a:t>(</a:t>
            </a:r>
            <a:r>
              <a:rPr lang="en">
                <a:solidFill>
                  <a:schemeClr val="dk1"/>
                </a:solidFill>
                <a:highlight>
                  <a:schemeClr val="lt1"/>
                </a:highlight>
              </a:rPr>
              <a:t>controllers, services etc.)</a:t>
            </a:r>
            <a:r>
              <a:rPr lang="en">
                <a:solidFill>
                  <a:schemeClr val="dk1"/>
                </a:solidFill>
                <a:highlight>
                  <a:srgbClr val="FFFFFF"/>
                </a:highlight>
              </a:rPr>
              <a:t> into the context. We'll now be able to wire the web application context right into the test:</a:t>
            </a:r>
            <a:endParaRPr/>
          </a:p>
          <a:p>
            <a:pPr indent="0" lvl="0" marL="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@Autowired</a:t>
            </a:r>
            <a:endParaRPr sz="1000">
              <a:solidFill>
                <a:srgbClr val="9E880D"/>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private </a:t>
            </a:r>
            <a:r>
              <a:rPr lang="en" sz="1000">
                <a:highlight>
                  <a:srgbClr val="FFFFFF"/>
                </a:highlight>
                <a:latin typeface="Courier New"/>
                <a:ea typeface="Courier New"/>
                <a:cs typeface="Courier New"/>
                <a:sym typeface="Courier New"/>
              </a:rPr>
              <a:t>WebApplicationContext </a:t>
            </a:r>
            <a:r>
              <a:rPr lang="en" sz="1000">
                <a:solidFill>
                  <a:srgbClr val="871094"/>
                </a:solidFill>
                <a:highlight>
                  <a:srgbClr val="FFFFFF"/>
                </a:highlight>
                <a:latin typeface="Courier New"/>
                <a:ea typeface="Courier New"/>
                <a:cs typeface="Courier New"/>
                <a:sym typeface="Courier New"/>
              </a:rPr>
              <a:t>webApplicationContext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sz="1000"/>
          </a:p>
          <a:p>
            <a:pPr indent="0" lvl="0" marL="0" rtl="0" algn="l">
              <a:lnSpc>
                <a:spcPct val="100000"/>
              </a:lnSpc>
              <a:spcBef>
                <a:spcPts val="0"/>
              </a:spcBef>
              <a:spcAft>
                <a:spcPts val="0"/>
              </a:spcAft>
              <a:buSzPts val="800"/>
              <a:buNone/>
            </a:pPr>
            <a:r>
              <a:rPr i="1" lang="en">
                <a:solidFill>
                  <a:schemeClr val="accent3"/>
                </a:solidFill>
                <a:highlight>
                  <a:srgbClr val="FFFFFF"/>
                </a:highlight>
              </a:rPr>
              <a:t>MockMvc</a:t>
            </a:r>
            <a:r>
              <a:rPr i="1" lang="en">
                <a:solidFill>
                  <a:schemeClr val="dk1"/>
                </a:solidFill>
                <a:highlight>
                  <a:srgbClr val="FFFFFF"/>
                </a:highlight>
              </a:rPr>
              <a:t> provides support for Spring MVC testing. It encapsulates all web application beans and makes them available for testing.</a:t>
            </a:r>
            <a:endParaRPr i="1">
              <a:solidFill>
                <a:schemeClr val="dk1"/>
              </a:solidFill>
              <a:highlight>
                <a:srgbClr val="FFFFFF"/>
              </a:highlight>
            </a:endParaRPr>
          </a:p>
          <a:p>
            <a:pPr indent="0" lvl="0" marL="0" rtl="0" algn="l">
              <a:lnSpc>
                <a:spcPct val="100000"/>
              </a:lnSpc>
              <a:spcBef>
                <a:spcPts val="0"/>
              </a:spcBef>
              <a:spcAft>
                <a:spcPts val="0"/>
              </a:spcAft>
              <a:buSzPts val="800"/>
              <a:buNone/>
            </a:pPr>
            <a:r>
              <a:t/>
            </a:r>
            <a:endParaRPr i="1">
              <a:highlight>
                <a:srgbClr val="FFFFFF"/>
              </a:highlight>
            </a:endParaRPr>
          </a:p>
          <a:p>
            <a:pPr indent="0" lvl="0" marL="0" rtl="0" algn="l">
              <a:lnSpc>
                <a:spcPct val="100000"/>
              </a:lnSpc>
              <a:spcBef>
                <a:spcPts val="0"/>
              </a:spcBef>
              <a:spcAft>
                <a:spcPts val="0"/>
              </a:spcAft>
              <a:buSzPts val="800"/>
              <a:buNone/>
            </a:pPr>
            <a:r>
              <a:t/>
            </a:r>
            <a:endParaRPr i="1">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private </a:t>
            </a:r>
            <a:r>
              <a:rPr lang="en" sz="1000">
                <a:highlight>
                  <a:srgbClr val="FFFFFF"/>
                </a:highlight>
                <a:latin typeface="Courier New"/>
                <a:ea typeface="Courier New"/>
                <a:cs typeface="Courier New"/>
                <a:sym typeface="Courier New"/>
              </a:rPr>
              <a:t>MockMvc </a:t>
            </a:r>
            <a:r>
              <a:rPr lang="en" sz="1000">
                <a:solidFill>
                  <a:srgbClr val="871094"/>
                </a:solidFill>
                <a:highlight>
                  <a:srgbClr val="FFFFFF"/>
                </a:highlight>
                <a:latin typeface="Courier New"/>
                <a:ea typeface="Courier New"/>
                <a:cs typeface="Courier New"/>
                <a:sym typeface="Courier New"/>
              </a:rPr>
              <a:t>mockMvc</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@BeforeEach</a:t>
            </a:r>
            <a:endParaRPr sz="1000">
              <a:solidFill>
                <a:srgbClr val="9E880D"/>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private void </a:t>
            </a:r>
            <a:r>
              <a:rPr lang="en" sz="1000">
                <a:solidFill>
                  <a:srgbClr val="00627A"/>
                </a:solidFill>
                <a:highlight>
                  <a:srgbClr val="FFFFFF"/>
                </a:highlight>
                <a:latin typeface="Courier New"/>
                <a:ea typeface="Courier New"/>
                <a:cs typeface="Courier New"/>
                <a:sym typeface="Courier New"/>
              </a:rPr>
              <a:t>setUp</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this</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mockMvc </a:t>
            </a:r>
            <a:r>
              <a:rPr lang="en" sz="1000">
                <a:solidFill>
                  <a:srgbClr val="080808"/>
                </a:solidFill>
                <a:highlight>
                  <a:srgbClr val="FFFFFF"/>
                </a:highlight>
                <a:latin typeface="Courier New"/>
                <a:ea typeface="Courier New"/>
                <a:cs typeface="Courier New"/>
                <a:sym typeface="Courier New"/>
              </a:rPr>
              <a:t>= </a:t>
            </a:r>
            <a:r>
              <a:rPr lang="en" sz="1000">
                <a:highlight>
                  <a:srgbClr val="FFFFFF"/>
                </a:highlight>
                <a:latin typeface="Courier New"/>
                <a:ea typeface="Courier New"/>
                <a:cs typeface="Courier New"/>
                <a:sym typeface="Courier New"/>
              </a:rPr>
              <a:t>MockMvcBuilders</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webAppContextSetup</a:t>
            </a:r>
            <a:r>
              <a:rPr lang="en" sz="1000">
                <a:solidFill>
                  <a:srgbClr val="080808"/>
                </a:solidFill>
                <a:highlight>
                  <a:srgbClr val="FFFFFF"/>
                </a:highlight>
                <a:latin typeface="Courier New"/>
                <a:ea typeface="Courier New"/>
                <a:cs typeface="Courier New"/>
                <a:sym typeface="Courier New"/>
              </a:rPr>
              <a:t>(</a:t>
            </a:r>
            <a:r>
              <a:rPr lang="en" sz="1000">
                <a:solidFill>
                  <a:srgbClr val="0033B3"/>
                </a:solidFill>
                <a:highlight>
                  <a:srgbClr val="FFFFFF"/>
                </a:highlight>
                <a:latin typeface="Courier New"/>
                <a:ea typeface="Courier New"/>
                <a:cs typeface="Courier New"/>
                <a:sym typeface="Courier New"/>
              </a:rPr>
              <a:t>this</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webApplicationContext</a:t>
            </a:r>
            <a:r>
              <a:rPr lang="en" sz="1000">
                <a:solidFill>
                  <a:srgbClr val="080808"/>
                </a:solidFill>
                <a:highlight>
                  <a:srgbClr val="FFFFFF"/>
                </a:highlight>
                <a:latin typeface="Courier New"/>
                <a:ea typeface="Courier New"/>
                <a:cs typeface="Courier New"/>
                <a:sym typeface="Courier New"/>
              </a:rPr>
              <a:t>).build();</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sz="1000">
              <a:solidFill>
                <a:srgbClr val="0033B3"/>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SzPts val="800"/>
              <a:buNone/>
            </a:pPr>
            <a:r>
              <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a:p>
        </p:txBody>
      </p:sp>
      <p:sp>
        <p:nvSpPr>
          <p:cNvPr id="454" name="Google Shape;454;p26"/>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Verify Test Configuration</a:t>
            </a:r>
            <a:endParaRPr/>
          </a:p>
        </p:txBody>
      </p:sp>
      <p:sp>
        <p:nvSpPr>
          <p:cNvPr id="460" name="Google Shape;460;p27"/>
          <p:cNvSpPr txBox="1"/>
          <p:nvPr>
            <p:ph idx="1" type="subTitle"/>
          </p:nvPr>
        </p:nvSpPr>
        <p:spPr>
          <a:xfrm>
            <a:off x="419100" y="1119843"/>
            <a:ext cx="8305800" cy="354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lang="en">
                <a:solidFill>
                  <a:schemeClr val="dk1"/>
                </a:solidFill>
                <a:highlight>
                  <a:srgbClr val="FFFFFF"/>
                </a:highlight>
              </a:rPr>
              <a:t>Verify that we're loading the WebApplicationContext object (webApplicationContext) properly and also check that the right servletContext is being attached </a:t>
            </a:r>
            <a:r>
              <a:rPr lang="en">
                <a:solidFill>
                  <a:schemeClr val="dk1"/>
                </a:solidFill>
                <a:highlight>
                  <a:schemeClr val="lt1"/>
                </a:highlight>
              </a:rPr>
              <a:t>and that a bean named </a:t>
            </a:r>
            <a:r>
              <a:rPr lang="en">
                <a:highlight>
                  <a:schemeClr val="lt1"/>
                </a:highlight>
              </a:rPr>
              <a:t>user</a:t>
            </a:r>
            <a:r>
              <a:rPr lang="en">
                <a:solidFill>
                  <a:schemeClr val="dk1"/>
                </a:solidFill>
                <a:highlight>
                  <a:schemeClr val="lt1"/>
                </a:highlight>
              </a:rPr>
              <a:t>Controller exists in the context</a:t>
            </a:r>
            <a:endParaRPr>
              <a:solidFill>
                <a:schemeClr val="dk1"/>
              </a:solidFill>
              <a:highlight>
                <a:schemeClr val="lt1"/>
              </a:highlight>
            </a:endParaRPr>
          </a:p>
          <a:p>
            <a:pPr indent="0" lvl="0" marL="0" rtl="0" algn="l">
              <a:lnSpc>
                <a:spcPct val="100000"/>
              </a:lnSpc>
              <a:spcBef>
                <a:spcPts val="0"/>
              </a:spcBef>
              <a:spcAft>
                <a:spcPts val="0"/>
              </a:spcAft>
              <a:buSzPts val="800"/>
              <a:buNone/>
            </a:pPr>
            <a:r>
              <a:t/>
            </a:r>
            <a:endParaRPr>
              <a:highlight>
                <a:schemeClr val="lt1"/>
              </a:highlight>
            </a:endParaRPr>
          </a:p>
          <a:p>
            <a:pPr indent="0" lvl="0" marL="0" rtl="0" algn="l">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shouldFindPostControllerBeanInServletContext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highlight>
                  <a:srgbClr val="FFFFFF"/>
                </a:highlight>
                <a:latin typeface="Courier New"/>
                <a:ea typeface="Courier New"/>
                <a:cs typeface="Courier New"/>
                <a:sym typeface="Courier New"/>
              </a:rPr>
              <a:t>ServletContext servletContext </a:t>
            </a:r>
            <a:r>
              <a:rPr lang="en" sz="1000">
                <a:solidFill>
                  <a:srgbClr val="080808"/>
                </a:solidFill>
                <a:highlight>
                  <a:srgbClr val="FFFFFF"/>
                </a:highlight>
                <a:latin typeface="Courier New"/>
                <a:ea typeface="Courier New"/>
                <a:cs typeface="Courier New"/>
                <a:sym typeface="Courier New"/>
              </a:rPr>
              <a:t>= </a:t>
            </a:r>
            <a:r>
              <a:rPr lang="en" sz="1000">
                <a:solidFill>
                  <a:srgbClr val="871094"/>
                </a:solidFill>
                <a:highlight>
                  <a:srgbClr val="FFFFFF"/>
                </a:highlight>
                <a:latin typeface="Courier New"/>
                <a:ea typeface="Courier New"/>
                <a:cs typeface="Courier New"/>
                <a:sym typeface="Courier New"/>
              </a:rPr>
              <a:t>webApplicationContext</a:t>
            </a:r>
            <a:r>
              <a:rPr lang="en" sz="1000">
                <a:solidFill>
                  <a:srgbClr val="080808"/>
                </a:solidFill>
                <a:highlight>
                  <a:srgbClr val="FFFFFF"/>
                </a:highlight>
                <a:latin typeface="Courier New"/>
                <a:ea typeface="Courier New"/>
                <a:cs typeface="Courier New"/>
                <a:sym typeface="Courier New"/>
              </a:rPr>
              <a:t>.getServletContext();</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assertNotNull</a:t>
            </a:r>
            <a:r>
              <a:rPr lang="en" sz="1000">
                <a:solidFill>
                  <a:srgbClr val="080808"/>
                </a:solidFill>
                <a:highlight>
                  <a:srgbClr val="FFFFFF"/>
                </a:highlight>
                <a:latin typeface="Courier New"/>
                <a:ea typeface="Courier New"/>
                <a:cs typeface="Courier New"/>
                <a:sym typeface="Courier New"/>
              </a:rPr>
              <a:t>(</a:t>
            </a:r>
            <a:r>
              <a:rPr lang="en" sz="1000">
                <a:highlight>
                  <a:srgbClr val="FFFFFF"/>
                </a:highlight>
                <a:latin typeface="Courier New"/>
                <a:ea typeface="Courier New"/>
                <a:cs typeface="Courier New"/>
                <a:sym typeface="Courier New"/>
              </a:rPr>
              <a:t>servletContext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assertTrue</a:t>
            </a:r>
            <a:r>
              <a:rPr lang="en" sz="1000">
                <a:solidFill>
                  <a:srgbClr val="080808"/>
                </a:solidFill>
                <a:highlight>
                  <a:srgbClr val="FFFFFF"/>
                </a:highlight>
                <a:latin typeface="Courier New"/>
                <a:ea typeface="Courier New"/>
                <a:cs typeface="Courier New"/>
                <a:sym typeface="Courier New"/>
              </a:rPr>
              <a:t>(</a:t>
            </a:r>
            <a:r>
              <a:rPr lang="en" sz="1000">
                <a:highlight>
                  <a:srgbClr val="FFFFFF"/>
                </a:highlight>
                <a:latin typeface="Courier New"/>
                <a:ea typeface="Courier New"/>
                <a:cs typeface="Courier New"/>
                <a:sym typeface="Courier New"/>
              </a:rPr>
              <a:t>servletContext </a:t>
            </a:r>
            <a:r>
              <a:rPr lang="en" sz="1000">
                <a:solidFill>
                  <a:srgbClr val="0033B3"/>
                </a:solidFill>
                <a:highlight>
                  <a:srgbClr val="FFFFFF"/>
                </a:highlight>
                <a:latin typeface="Courier New"/>
                <a:ea typeface="Courier New"/>
                <a:cs typeface="Courier New"/>
                <a:sym typeface="Courier New"/>
              </a:rPr>
              <a:t>instanceof </a:t>
            </a:r>
            <a:r>
              <a:rPr lang="en" sz="1000">
                <a:highlight>
                  <a:srgbClr val="FFFFFF"/>
                </a:highlight>
                <a:latin typeface="Courier New"/>
                <a:ea typeface="Courier New"/>
                <a:cs typeface="Courier New"/>
                <a:sym typeface="Courier New"/>
              </a:rPr>
              <a:t>MockServletContext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i="1" lang="en" sz="1000">
                <a:solidFill>
                  <a:srgbClr val="080808"/>
                </a:solidFill>
                <a:highlight>
                  <a:srgbClr val="FFFFFF"/>
                </a:highlight>
                <a:latin typeface="Courier New"/>
                <a:ea typeface="Courier New"/>
                <a:cs typeface="Courier New"/>
                <a:sym typeface="Courier New"/>
              </a:rPr>
              <a:t>assertNotNull</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webApplicationContext</a:t>
            </a:r>
            <a:r>
              <a:rPr lang="en" sz="1000">
                <a:solidFill>
                  <a:srgbClr val="080808"/>
                </a:solidFill>
                <a:highlight>
                  <a:srgbClr val="FFFFFF"/>
                </a:highlight>
                <a:latin typeface="Courier New"/>
                <a:ea typeface="Courier New"/>
                <a:cs typeface="Courier New"/>
                <a:sym typeface="Courier New"/>
              </a:rPr>
              <a:t>.getBean(</a:t>
            </a:r>
            <a:r>
              <a:rPr lang="en" sz="1000">
                <a:solidFill>
                  <a:srgbClr val="067D17"/>
                </a:solidFill>
                <a:highlight>
                  <a:srgbClr val="FFFFFF"/>
                </a:highlight>
                <a:latin typeface="Courier New"/>
                <a:ea typeface="Courier New"/>
                <a:cs typeface="Courier New"/>
                <a:sym typeface="Courier New"/>
              </a:rPr>
              <a:t>"userController"</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a:p>
        </p:txBody>
      </p:sp>
      <p:sp>
        <p:nvSpPr>
          <p:cNvPr id="461" name="Google Shape;461;p27"/>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Verify View Name</a:t>
            </a:r>
            <a:endParaRPr/>
          </a:p>
        </p:txBody>
      </p:sp>
      <p:sp>
        <p:nvSpPr>
          <p:cNvPr id="467" name="Google Shape;467;p28"/>
          <p:cNvSpPr txBox="1"/>
          <p:nvPr>
            <p:ph idx="1" type="subTitle"/>
          </p:nvPr>
        </p:nvSpPr>
        <p:spPr>
          <a:xfrm>
            <a:off x="419100" y="1119843"/>
            <a:ext cx="8305800" cy="354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lang="en">
                <a:solidFill>
                  <a:schemeClr val="dk1"/>
                </a:solidFill>
                <a:highlight>
                  <a:srgbClr val="FFFFFF"/>
                </a:highlight>
              </a:rPr>
              <a:t>Considering you invoke the </a:t>
            </a:r>
            <a:r>
              <a:rPr i="1" lang="en">
                <a:solidFill>
                  <a:schemeClr val="dk1"/>
                </a:solidFill>
                <a:highlight>
                  <a:srgbClr val="FFFFFF"/>
                </a:highlight>
              </a:rPr>
              <a:t>/homePage</a:t>
            </a:r>
            <a:r>
              <a:rPr lang="en">
                <a:solidFill>
                  <a:schemeClr val="dk1"/>
                </a:solidFill>
                <a:highlight>
                  <a:srgbClr val="FFFFFF"/>
                </a:highlight>
              </a:rPr>
              <a:t> endpoint from our app as: </a:t>
            </a:r>
            <a:r>
              <a:rPr lang="en" u="sng">
                <a:solidFill>
                  <a:schemeClr val="hlink"/>
                </a:solidFill>
                <a:highlight>
                  <a:srgbClr val="FFFFFF"/>
                </a:highlight>
                <a:hlinkClick r:id="rId3"/>
              </a:rPr>
              <a:t>http://localhost:8080/spring-mvc-test/</a:t>
            </a:r>
            <a:r>
              <a:rPr lang="en">
                <a:solidFill>
                  <a:schemeClr val="dk1"/>
                </a:solidFill>
                <a:highlight>
                  <a:srgbClr val="FFFFFF"/>
                </a:highlight>
              </a:rPr>
              <a:t> or </a:t>
            </a:r>
            <a:r>
              <a:rPr lang="en" u="sng">
                <a:solidFill>
                  <a:schemeClr val="hlink"/>
                </a:solidFill>
                <a:highlight>
                  <a:srgbClr val="FFFFFF"/>
                </a:highlight>
                <a:hlinkClick r:id="rId4"/>
              </a:rPr>
              <a:t>http://localhost:8080/spring-mvc-test/homePage</a:t>
            </a:r>
            <a:r>
              <a:rPr lang="en">
                <a:highlight>
                  <a:srgbClr val="FFFFFF"/>
                </a:highlight>
              </a:rPr>
              <a:t>, depending on your context-path and home page</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givenHomePageURIWhenMockMVCThenReturnsIndexJSPViewName</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this</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mockMvc</a:t>
            </a:r>
            <a:r>
              <a:rPr b="1" lang="en" sz="1000">
                <a:solidFill>
                  <a:srgbClr val="080808"/>
                </a:solidFill>
                <a:highlight>
                  <a:srgbClr val="FFFFFF"/>
                </a:highlight>
                <a:latin typeface="Courier New"/>
                <a:ea typeface="Courier New"/>
                <a:cs typeface="Courier New"/>
                <a:sym typeface="Courier New"/>
              </a:rPr>
              <a:t>.perform(</a:t>
            </a:r>
            <a:r>
              <a:rPr i="1" lang="en" sz="1000">
                <a:solidFill>
                  <a:srgbClr val="080808"/>
                </a:solidFill>
                <a:highlight>
                  <a:srgbClr val="FFFFFF"/>
                </a:highlight>
                <a:latin typeface="Courier New"/>
                <a:ea typeface="Courier New"/>
                <a:cs typeface="Courier New"/>
                <a:sym typeface="Courier New"/>
              </a:rPr>
              <a:t>get</a:t>
            </a:r>
            <a:r>
              <a:rPr lang="en" sz="1000">
                <a:solidFill>
                  <a:srgbClr val="080808"/>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"/homePage"</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.andDo(</a:t>
            </a:r>
            <a:r>
              <a:rPr lang="en" sz="1000">
                <a:highlight>
                  <a:srgbClr val="FFFFFF"/>
                </a:highlight>
                <a:latin typeface="Courier New"/>
                <a:ea typeface="Courier New"/>
                <a:cs typeface="Courier New"/>
                <a:sym typeface="Courier New"/>
              </a:rPr>
              <a:t>MockMvcResultHandlers</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print</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.andExpect(</a:t>
            </a:r>
            <a:r>
              <a:rPr lang="en" sz="1000">
                <a:solidFill>
                  <a:srgbClr val="080808"/>
                </a:solidFill>
                <a:highlight>
                  <a:srgbClr val="FFFFFF"/>
                </a:highlight>
                <a:latin typeface="Courier New"/>
                <a:ea typeface="Courier New"/>
                <a:cs typeface="Courier New"/>
                <a:sym typeface="Courier New"/>
              </a:rPr>
              <a:t>MockMvcResultMatchers.view().name(</a:t>
            </a:r>
            <a:r>
              <a:rPr lang="en" sz="1000">
                <a:solidFill>
                  <a:srgbClr val="067D17"/>
                </a:solidFill>
                <a:highlight>
                  <a:srgbClr val="FFFFFF"/>
                </a:highlight>
                <a:latin typeface="Courier New"/>
                <a:ea typeface="Courier New"/>
                <a:cs typeface="Courier New"/>
                <a:sym typeface="Courier New"/>
              </a:rPr>
              <a:t>"index"</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1000">
                <a:solidFill>
                  <a:srgbClr val="080808"/>
                </a:solidFill>
                <a:highlight>
                  <a:srgbClr val="FFFFFF"/>
                </a:highlight>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rPr lang="en">
                <a:solidFill>
                  <a:schemeClr val="dk1"/>
                </a:solidFill>
                <a:highlight>
                  <a:srgbClr val="FFFFFF"/>
                </a:highlight>
              </a:rPr>
              <a:t>Let's break it down:</a:t>
            </a:r>
            <a:endParaRPr>
              <a:solidFill>
                <a:schemeClr val="dk1"/>
              </a:solidFill>
              <a:highlight>
                <a:srgbClr val="FFFFFF"/>
              </a:highlight>
            </a:endParaRPr>
          </a:p>
          <a:p>
            <a:pPr indent="-317500" lvl="0" marL="457200" rtl="0" algn="l">
              <a:lnSpc>
                <a:spcPct val="100000"/>
              </a:lnSpc>
              <a:spcBef>
                <a:spcPts val="800"/>
              </a:spcBef>
              <a:spcAft>
                <a:spcPts val="0"/>
              </a:spcAft>
              <a:buClr>
                <a:schemeClr val="dk1"/>
              </a:buClr>
              <a:buSzPts val="1400"/>
              <a:buChar char="●"/>
            </a:pPr>
            <a:r>
              <a:rPr lang="en">
                <a:solidFill>
                  <a:schemeClr val="dk1"/>
                </a:solidFill>
                <a:highlight>
                  <a:srgbClr val="FFFFFF"/>
                </a:highlight>
              </a:rPr>
              <a:t>perform() method will call a GET request method, which returns the ResultActions. Using this result, we can have assertion expectations about the response, like its content, HTTP status, or header</a:t>
            </a:r>
            <a:endParaRPr>
              <a:solidFill>
                <a:schemeClr val="dk1"/>
              </a:solidFill>
              <a:highlight>
                <a:srgbClr val="FFFFFF"/>
              </a:highlight>
            </a:endParaRPr>
          </a:p>
          <a:p>
            <a:pPr indent="-317500" lvl="0" marL="457200" rtl="0" algn="l">
              <a:lnSpc>
                <a:spcPct val="100000"/>
              </a:lnSpc>
              <a:spcBef>
                <a:spcPts val="0"/>
              </a:spcBef>
              <a:spcAft>
                <a:spcPts val="0"/>
              </a:spcAft>
              <a:buClr>
                <a:schemeClr val="dk1"/>
              </a:buClr>
              <a:buSzPts val="1400"/>
              <a:buChar char="●"/>
            </a:pPr>
            <a:r>
              <a:rPr lang="en">
                <a:solidFill>
                  <a:schemeClr val="dk1"/>
                </a:solidFill>
                <a:highlight>
                  <a:srgbClr val="FFFFFF"/>
                </a:highlight>
              </a:rPr>
              <a:t>andDo(print()) will print the request and response. This is helpful to get a detailed view in case of an error</a:t>
            </a:r>
            <a:endParaRPr>
              <a:solidFill>
                <a:schemeClr val="dk1"/>
              </a:solidFill>
              <a:highlight>
                <a:srgbClr val="FFFFFF"/>
              </a:highlight>
            </a:endParaRPr>
          </a:p>
          <a:p>
            <a:pPr indent="-317500" lvl="0" marL="457200" rtl="0" algn="l">
              <a:lnSpc>
                <a:spcPct val="100000"/>
              </a:lnSpc>
              <a:spcBef>
                <a:spcPts val="0"/>
              </a:spcBef>
              <a:spcAft>
                <a:spcPts val="0"/>
              </a:spcAft>
              <a:buClr>
                <a:schemeClr val="dk1"/>
              </a:buClr>
              <a:buSzPts val="1400"/>
              <a:buChar char="●"/>
            </a:pPr>
            <a:r>
              <a:rPr lang="en">
                <a:solidFill>
                  <a:schemeClr val="dk1"/>
                </a:solidFill>
                <a:highlight>
                  <a:srgbClr val="FFFFFF"/>
                </a:highlight>
              </a:rPr>
              <a:t>andExpect() will expect the provided argument. In our case, we're expecting “index” to be returned via MockMvcResultMatchers.view()</a:t>
            </a:r>
            <a:endParaRPr>
              <a:solidFill>
                <a:schemeClr val="dk1"/>
              </a:solidFill>
              <a:highlight>
                <a:srgbClr val="FFFFFF"/>
              </a:highlight>
            </a:endParaRPr>
          </a:p>
          <a:p>
            <a:pPr indent="0" lvl="0" marL="0" rtl="0" algn="l">
              <a:lnSpc>
                <a:spcPct val="100000"/>
              </a:lnSpc>
              <a:spcBef>
                <a:spcPts val="800"/>
              </a:spcBef>
              <a:spcAft>
                <a:spcPts val="0"/>
              </a:spcAft>
              <a:buSzPts val="800"/>
              <a:buNone/>
            </a:pPr>
            <a:r>
              <a:t/>
            </a:r>
            <a:endParaRPr>
              <a:solidFill>
                <a:schemeClr val="dk1"/>
              </a:solidFill>
              <a:highlight>
                <a:srgbClr val="FFFFFF"/>
              </a:highlight>
            </a:endParaRPr>
          </a:p>
          <a:p>
            <a:pPr indent="0" lvl="0" marL="0" rtl="0" algn="l">
              <a:lnSpc>
                <a:spcPct val="100000"/>
              </a:lnSpc>
              <a:spcBef>
                <a:spcPts val="800"/>
              </a:spcBef>
              <a:spcAft>
                <a:spcPts val="0"/>
              </a:spcAft>
              <a:buSzPts val="800"/>
              <a:buNone/>
            </a:pPr>
            <a:r>
              <a:t/>
            </a:r>
            <a:endParaRPr/>
          </a:p>
        </p:txBody>
      </p:sp>
      <p:sp>
        <p:nvSpPr>
          <p:cNvPr id="468" name="Google Shape;468;p28"/>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Verify Response Body</a:t>
            </a:r>
            <a:endParaRPr/>
          </a:p>
        </p:txBody>
      </p:sp>
      <p:sp>
        <p:nvSpPr>
          <p:cNvPr id="474" name="Google Shape;474;p29"/>
          <p:cNvSpPr txBox="1"/>
          <p:nvPr>
            <p:ph idx="1" type="subTitle"/>
          </p:nvPr>
        </p:nvSpPr>
        <p:spPr>
          <a:xfrm>
            <a:off x="419100" y="1119850"/>
            <a:ext cx="8305800" cy="3656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lang="en">
                <a:solidFill>
                  <a:schemeClr val="dk1"/>
                </a:solidFill>
                <a:highlight>
                  <a:srgbClr val="FFFFFF"/>
                </a:highlight>
              </a:rPr>
              <a:t>We'll invoke the </a:t>
            </a:r>
            <a:r>
              <a:rPr i="1" lang="en">
                <a:solidFill>
                  <a:schemeClr val="dk1"/>
                </a:solidFill>
                <a:highlight>
                  <a:srgbClr val="FFFFFF"/>
                </a:highlight>
              </a:rPr>
              <a:t>/greet</a:t>
            </a:r>
            <a:r>
              <a:rPr lang="en">
                <a:solidFill>
                  <a:schemeClr val="dk1"/>
                </a:solidFill>
                <a:highlight>
                  <a:srgbClr val="FFFFFF"/>
                </a:highlight>
              </a:rPr>
              <a:t> endpoint from our test as: </a:t>
            </a:r>
            <a:r>
              <a:rPr lang="en" u="sng">
                <a:solidFill>
                  <a:schemeClr val="hlink"/>
                </a:solidFill>
                <a:highlight>
                  <a:srgbClr val="FFFFFF"/>
                </a:highlight>
                <a:hlinkClick r:id="rId3"/>
              </a:rPr>
              <a:t>http://localhost:8080/spring-mvc-test/greet</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0"/>
              </a:spcBef>
              <a:spcAft>
                <a:spcPts val="0"/>
              </a:spcAft>
              <a:buSzPts val="800"/>
              <a:buNone/>
            </a:pPr>
            <a:r>
              <a:rPr lang="en">
                <a:solidFill>
                  <a:schemeClr val="dk1"/>
                </a:solidFill>
                <a:highlight>
                  <a:srgbClr val="FFFFFF"/>
                </a:highlight>
              </a:rPr>
              <a:t>The expected output will be: </a:t>
            </a:r>
            <a:endParaRPr>
              <a:solidFill>
                <a:schemeClr val="dk1"/>
              </a:solidFill>
              <a:highlight>
                <a:srgbClr val="FFFFFF"/>
              </a:highlight>
            </a:endParaRPr>
          </a:p>
          <a:p>
            <a:pPr indent="0" lvl="0" marL="0" rtl="0" algn="l">
              <a:lnSpc>
                <a:spcPct val="100000"/>
              </a:lnSpc>
              <a:spcBef>
                <a:spcPts val="0"/>
              </a:spcBef>
              <a:spcAft>
                <a:spcPts val="0"/>
              </a:spcAft>
              <a:buSzPts val="800"/>
              <a:buNone/>
            </a:pPr>
            <a:r>
              <a:t/>
            </a:r>
            <a:endParaRPr>
              <a:highlight>
                <a:srgbClr val="FFFFFF"/>
              </a:highlight>
            </a:endParaRPr>
          </a:p>
          <a:p>
            <a:pPr indent="0" lvl="0" marL="0" rtl="0" algn="l">
              <a:lnSpc>
                <a:spcPct val="100000"/>
              </a:lnSpc>
              <a:spcBef>
                <a:spcPts val="0"/>
              </a:spcBef>
              <a:spcAft>
                <a:spcPts val="0"/>
              </a:spcAft>
              <a:buNone/>
            </a:pPr>
            <a:r>
              <a:rPr lang="en" sz="900">
                <a:highlight>
                  <a:srgbClr val="FFFFFE"/>
                </a:highlight>
                <a:latin typeface="Courier New"/>
                <a:ea typeface="Courier New"/>
                <a:cs typeface="Courier New"/>
                <a:sym typeface="Courier New"/>
              </a:rPr>
              <a:t>{</a:t>
            </a:r>
            <a:endParaRPr sz="90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highlight>
                  <a:srgbClr val="FFFFFE"/>
                </a:highlight>
                <a:latin typeface="Courier New"/>
                <a:ea typeface="Courier New"/>
                <a:cs typeface="Courier New"/>
                <a:sym typeface="Courier New"/>
              </a:rPr>
              <a:t>    </a:t>
            </a:r>
            <a:r>
              <a:rPr lang="en" sz="900">
                <a:solidFill>
                  <a:srgbClr val="A31515"/>
                </a:solidFill>
                <a:highlight>
                  <a:srgbClr val="FFFFFE"/>
                </a:highlight>
                <a:latin typeface="Courier New"/>
                <a:ea typeface="Courier New"/>
                <a:cs typeface="Courier New"/>
                <a:sym typeface="Courier New"/>
              </a:rPr>
              <a:t>"id"</a:t>
            </a:r>
            <a:r>
              <a:rPr lang="en" sz="900">
                <a:highlight>
                  <a:srgbClr val="FFFFFE"/>
                </a:highlight>
                <a:latin typeface="Courier New"/>
                <a:ea typeface="Courier New"/>
                <a:cs typeface="Courier New"/>
                <a:sym typeface="Courier New"/>
              </a:rPr>
              <a:t>: </a:t>
            </a:r>
            <a:r>
              <a:rPr lang="en" sz="900">
                <a:solidFill>
                  <a:srgbClr val="098658"/>
                </a:solidFill>
                <a:highlight>
                  <a:srgbClr val="FFFFFE"/>
                </a:highlight>
                <a:latin typeface="Courier New"/>
                <a:ea typeface="Courier New"/>
                <a:cs typeface="Courier New"/>
                <a:sym typeface="Courier New"/>
              </a:rPr>
              <a:t>1</a:t>
            </a:r>
            <a:r>
              <a:rPr lang="en" sz="900">
                <a:highlight>
                  <a:srgbClr val="FFFFFE"/>
                </a:highlight>
                <a:latin typeface="Courier New"/>
                <a:ea typeface="Courier New"/>
                <a:cs typeface="Courier New"/>
                <a:sym typeface="Courier New"/>
              </a:rPr>
              <a:t>,</a:t>
            </a:r>
            <a:endParaRPr sz="90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highlight>
                  <a:srgbClr val="FFFFFE"/>
                </a:highlight>
                <a:latin typeface="Courier New"/>
                <a:ea typeface="Courier New"/>
                <a:cs typeface="Courier New"/>
                <a:sym typeface="Courier New"/>
              </a:rPr>
              <a:t>    </a:t>
            </a:r>
            <a:r>
              <a:rPr lang="en" sz="900">
                <a:solidFill>
                  <a:srgbClr val="A31515"/>
                </a:solidFill>
                <a:highlight>
                  <a:srgbClr val="FFFFFE"/>
                </a:highlight>
                <a:latin typeface="Courier New"/>
                <a:ea typeface="Courier New"/>
                <a:cs typeface="Courier New"/>
                <a:sym typeface="Courier New"/>
              </a:rPr>
              <a:t>"message"</a:t>
            </a:r>
            <a:r>
              <a:rPr lang="en" sz="900">
                <a:highlight>
                  <a:srgbClr val="FFFFFE"/>
                </a:highlight>
                <a:latin typeface="Courier New"/>
                <a:ea typeface="Courier New"/>
                <a:cs typeface="Courier New"/>
                <a:sym typeface="Courier New"/>
              </a:rPr>
              <a:t>: </a:t>
            </a:r>
            <a:r>
              <a:rPr lang="en" sz="900">
                <a:solidFill>
                  <a:srgbClr val="0451A5"/>
                </a:solidFill>
                <a:highlight>
                  <a:srgbClr val="FFFFFE"/>
                </a:highlight>
                <a:latin typeface="Courier New"/>
                <a:ea typeface="Courier New"/>
                <a:cs typeface="Courier New"/>
                <a:sym typeface="Courier New"/>
              </a:rPr>
              <a:t>"Hello World!!!"</a:t>
            </a:r>
            <a:endParaRPr sz="900">
              <a:solidFill>
                <a:srgbClr val="0451A5"/>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highlight>
                  <a:srgbClr val="FFFFFE"/>
                </a:highlight>
                <a:latin typeface="Courier New"/>
                <a:ea typeface="Courier New"/>
                <a:cs typeface="Courier New"/>
                <a:sym typeface="Courier New"/>
              </a:rPr>
              <a:t>}</a:t>
            </a:r>
            <a:endParaRPr sz="900">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SzPts val="800"/>
              <a:buNone/>
            </a:pPr>
            <a:r>
              <a:rPr lang="en">
                <a:solidFill>
                  <a:schemeClr val="dk1"/>
                </a:solidFill>
                <a:highlight>
                  <a:srgbClr val="FFFFFF"/>
                </a:highlight>
              </a:rPr>
              <a:t>The test should be:</a:t>
            </a:r>
            <a:endParaRPr>
              <a:solidFill>
                <a:schemeClr val="dk1"/>
              </a:solidFill>
              <a:highlight>
                <a:srgbClr val="FFFFFF"/>
              </a:highlight>
            </a:endParaRPr>
          </a:p>
          <a:p>
            <a:pPr indent="0" lvl="0" marL="0" rtl="0" algn="l">
              <a:lnSpc>
                <a:spcPct val="100000"/>
              </a:lnSpc>
              <a:spcBef>
                <a:spcPts val="0"/>
              </a:spcBef>
              <a:spcAft>
                <a:spcPts val="0"/>
              </a:spcAft>
              <a:buSzPts val="800"/>
              <a:buNone/>
            </a:pPr>
            <a:r>
              <a:t/>
            </a:r>
            <a:endParaRPr>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givenGreetURIWhenMockMVCThenVerifyResponse</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MvcResult </a:t>
            </a:r>
            <a:r>
              <a:rPr lang="en" sz="1000">
                <a:highlight>
                  <a:srgbClr val="FFFFFF"/>
                </a:highlight>
                <a:latin typeface="Courier New"/>
                <a:ea typeface="Courier New"/>
                <a:cs typeface="Courier New"/>
                <a:sym typeface="Courier New"/>
              </a:rPr>
              <a:t>mvcResult </a:t>
            </a:r>
            <a:r>
              <a:rPr lang="en" sz="1000">
                <a:solidFill>
                  <a:srgbClr val="080808"/>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this</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mockMvc</a:t>
            </a:r>
            <a:r>
              <a:rPr b="1" lang="en" sz="1000">
                <a:solidFill>
                  <a:srgbClr val="080808"/>
                </a:solidFill>
                <a:highlight>
                  <a:srgbClr val="FFFFFF"/>
                </a:highlight>
                <a:latin typeface="Courier New"/>
                <a:ea typeface="Courier New"/>
                <a:cs typeface="Courier New"/>
                <a:sym typeface="Courier New"/>
              </a:rPr>
              <a:t>.perform(</a:t>
            </a:r>
            <a:r>
              <a:rPr lang="en" sz="1000">
                <a:solidFill>
                  <a:srgbClr val="080808"/>
                </a:solidFill>
                <a:highlight>
                  <a:srgbClr val="FFFFFF"/>
                </a:highlight>
                <a:latin typeface="Courier New"/>
                <a:ea typeface="Courier New"/>
                <a:cs typeface="Courier New"/>
                <a:sym typeface="Courier New"/>
              </a:rPr>
              <a:t>MockMvcRequestBuilders.get(</a:t>
            </a:r>
            <a:r>
              <a:rPr lang="en" sz="1000">
                <a:solidFill>
                  <a:srgbClr val="067D17"/>
                </a:solidFill>
                <a:highlight>
                  <a:srgbClr val="FFFFFF"/>
                </a:highlight>
                <a:latin typeface="Courier New"/>
                <a:ea typeface="Courier New"/>
                <a:cs typeface="Courier New"/>
                <a:sym typeface="Courier New"/>
              </a:rPr>
              <a:t>"/greet"</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.andDo(</a:t>
            </a:r>
            <a:r>
              <a:rPr lang="en" sz="1000">
                <a:highlight>
                  <a:srgbClr val="FFFFFF"/>
                </a:highlight>
                <a:latin typeface="Courier New"/>
                <a:ea typeface="Courier New"/>
                <a:cs typeface="Courier New"/>
                <a:sym typeface="Courier New"/>
              </a:rPr>
              <a:t>MockMvcResultHandlers</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print</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).andExpect(</a:t>
            </a:r>
            <a:r>
              <a:rPr lang="en" sz="1000">
                <a:solidFill>
                  <a:srgbClr val="080808"/>
                </a:solidFill>
                <a:highlight>
                  <a:srgbClr val="FFFFFF"/>
                </a:highlight>
                <a:latin typeface="Courier New"/>
                <a:ea typeface="Courier New"/>
                <a:cs typeface="Courier New"/>
                <a:sym typeface="Courier New"/>
              </a:rPr>
              <a:t>MockMvcResultMatchers.status().isOk()</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.andExpect(</a:t>
            </a:r>
            <a:r>
              <a:rPr i="1" lang="en" sz="1000">
                <a:solidFill>
                  <a:srgbClr val="080808"/>
                </a:solidFill>
                <a:highlight>
                  <a:srgbClr val="FFFFFF"/>
                </a:highlight>
                <a:latin typeface="Courier New"/>
                <a:ea typeface="Courier New"/>
                <a:cs typeface="Courier New"/>
                <a:sym typeface="Courier New"/>
              </a:rPr>
              <a:t>jsonPath</a:t>
            </a:r>
            <a:r>
              <a:rPr lang="en" sz="1000">
                <a:solidFill>
                  <a:srgbClr val="080808"/>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"$.message"</a:t>
            </a:r>
            <a:r>
              <a:rPr lang="en" sz="1000">
                <a:solidFill>
                  <a:srgbClr val="080808"/>
                </a:solidFill>
                <a:highlight>
                  <a:srgbClr val="FFFFFF"/>
                </a:highlight>
                <a:latin typeface="Courier New"/>
                <a:ea typeface="Courier New"/>
                <a:cs typeface="Courier New"/>
                <a:sym typeface="Courier New"/>
              </a:rPr>
              <a:t>).value(</a:t>
            </a:r>
            <a:r>
              <a:rPr lang="en" sz="1000">
                <a:solidFill>
                  <a:srgbClr val="067D17"/>
                </a:solidFill>
                <a:highlight>
                  <a:srgbClr val="FFFFFF"/>
                </a:highlight>
                <a:latin typeface="Courier New"/>
                <a:ea typeface="Courier New"/>
                <a:cs typeface="Courier New"/>
                <a:sym typeface="Courier New"/>
              </a:rPr>
              <a:t>"Hello World!!!"</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.andReturn();</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Assert.assertEquals(</a:t>
            </a:r>
            <a:r>
              <a:rPr lang="en" sz="1000">
                <a:solidFill>
                  <a:srgbClr val="067D17"/>
                </a:solidFill>
                <a:highlight>
                  <a:srgbClr val="FFFFFF"/>
                </a:highlight>
                <a:latin typeface="Courier New"/>
                <a:ea typeface="Courier New"/>
                <a:cs typeface="Courier New"/>
                <a:sym typeface="Courier New"/>
              </a:rPr>
              <a:t>"application/json;charset=UTF-8"</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highlight>
                  <a:srgbClr val="FFFFFF"/>
                </a:highlight>
                <a:latin typeface="Courier New"/>
                <a:ea typeface="Courier New"/>
                <a:cs typeface="Courier New"/>
                <a:sym typeface="Courier New"/>
              </a:rPr>
              <a:t>mvcResult</a:t>
            </a:r>
            <a:r>
              <a:rPr lang="en" sz="1000">
                <a:solidFill>
                  <a:srgbClr val="080808"/>
                </a:solidFill>
                <a:highlight>
                  <a:srgbClr val="FFFFFF"/>
                </a:highlight>
                <a:latin typeface="Courier New"/>
                <a:ea typeface="Courier New"/>
                <a:cs typeface="Courier New"/>
                <a:sym typeface="Courier New"/>
              </a:rPr>
              <a:t>.getResponse().getContentType());</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1000">
                <a:solidFill>
                  <a:srgbClr val="080808"/>
                </a:solidFill>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p:txBody>
      </p:sp>
      <p:sp>
        <p:nvSpPr>
          <p:cNvPr id="475" name="Google Shape;475;p29"/>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rPr lang="en"/>
              <a:t>Software Testing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Send GET Request With Path Variable</a:t>
            </a:r>
            <a:endParaRPr/>
          </a:p>
        </p:txBody>
      </p:sp>
      <p:sp>
        <p:nvSpPr>
          <p:cNvPr id="481" name="Google Shape;481;p30"/>
          <p:cNvSpPr txBox="1"/>
          <p:nvPr>
            <p:ph idx="1" type="subTitle"/>
          </p:nvPr>
        </p:nvSpPr>
        <p:spPr>
          <a:xfrm>
            <a:off x="419100" y="1119843"/>
            <a:ext cx="8305800" cy="354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lang="en">
                <a:solidFill>
                  <a:schemeClr val="dk1"/>
                </a:solidFill>
                <a:highlight>
                  <a:srgbClr val="FFFFFF"/>
                </a:highlight>
              </a:rPr>
              <a:t>Having a REST endpoint with a Path Variable like this: </a:t>
            </a:r>
            <a:r>
              <a:rPr lang="en" u="sng">
                <a:solidFill>
                  <a:schemeClr val="hlink"/>
                </a:solidFill>
                <a:highlight>
                  <a:srgbClr val="FFFFFF"/>
                </a:highlight>
                <a:hlinkClick r:id="rId3"/>
              </a:rPr>
              <a:t>http://localhost:8080/spring-mvc-test/greetWithPathVariable/John</a:t>
            </a:r>
            <a:r>
              <a:rPr lang="en">
                <a:solidFill>
                  <a:schemeClr val="dk1"/>
                </a:solidFill>
                <a:highlight>
                  <a:srgbClr val="FFFFFF"/>
                </a:highlight>
              </a:rPr>
              <a:t>  which returns the following JSON: </a:t>
            </a:r>
            <a:endParaRPr>
              <a:solidFill>
                <a:schemeClr val="dk1"/>
              </a:solidFill>
              <a:highlight>
                <a:srgbClr val="FFFFFF"/>
              </a:highlight>
            </a:endParaRPr>
          </a:p>
          <a:p>
            <a:pPr indent="0" lvl="0" marL="0" rtl="0" algn="l">
              <a:lnSpc>
                <a:spcPct val="100000"/>
              </a:lnSpc>
              <a:spcBef>
                <a:spcPts val="0"/>
              </a:spcBef>
              <a:spcAft>
                <a:spcPts val="0"/>
              </a:spcAft>
              <a:buSzPts val="800"/>
              <a:buNone/>
            </a:pPr>
            <a:r>
              <a:t/>
            </a:r>
            <a:endParaRPr>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900">
                <a:highlight>
                  <a:srgbClr val="FFFFFE"/>
                </a:highlight>
                <a:latin typeface="Courier New"/>
                <a:ea typeface="Courier New"/>
                <a:cs typeface="Courier New"/>
                <a:sym typeface="Courier New"/>
              </a:rPr>
              <a:t>{</a:t>
            </a:r>
            <a:endParaRPr sz="90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highlight>
                  <a:srgbClr val="FFFFFE"/>
                </a:highlight>
                <a:latin typeface="Courier New"/>
                <a:ea typeface="Courier New"/>
                <a:cs typeface="Courier New"/>
                <a:sym typeface="Courier New"/>
              </a:rPr>
              <a:t>    </a:t>
            </a:r>
            <a:r>
              <a:rPr lang="en" sz="900">
                <a:solidFill>
                  <a:srgbClr val="A31515"/>
                </a:solidFill>
                <a:highlight>
                  <a:srgbClr val="FFFFFE"/>
                </a:highlight>
                <a:latin typeface="Courier New"/>
                <a:ea typeface="Courier New"/>
                <a:cs typeface="Courier New"/>
                <a:sym typeface="Courier New"/>
              </a:rPr>
              <a:t>"id"</a:t>
            </a:r>
            <a:r>
              <a:rPr lang="en" sz="900">
                <a:highlight>
                  <a:srgbClr val="FFFFFE"/>
                </a:highlight>
                <a:latin typeface="Courier New"/>
                <a:ea typeface="Courier New"/>
                <a:cs typeface="Courier New"/>
                <a:sym typeface="Courier New"/>
              </a:rPr>
              <a:t>: </a:t>
            </a:r>
            <a:r>
              <a:rPr lang="en" sz="900">
                <a:solidFill>
                  <a:srgbClr val="098658"/>
                </a:solidFill>
                <a:highlight>
                  <a:srgbClr val="FFFFFE"/>
                </a:highlight>
                <a:latin typeface="Courier New"/>
                <a:ea typeface="Courier New"/>
                <a:cs typeface="Courier New"/>
                <a:sym typeface="Courier New"/>
              </a:rPr>
              <a:t>1</a:t>
            </a:r>
            <a:r>
              <a:rPr lang="en" sz="900">
                <a:highlight>
                  <a:srgbClr val="FFFFFE"/>
                </a:highlight>
                <a:latin typeface="Courier New"/>
                <a:ea typeface="Courier New"/>
                <a:cs typeface="Courier New"/>
                <a:sym typeface="Courier New"/>
              </a:rPr>
              <a:t>,</a:t>
            </a:r>
            <a:endParaRPr sz="90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highlight>
                  <a:srgbClr val="FFFFFE"/>
                </a:highlight>
                <a:latin typeface="Courier New"/>
                <a:ea typeface="Courier New"/>
                <a:cs typeface="Courier New"/>
                <a:sym typeface="Courier New"/>
              </a:rPr>
              <a:t>    </a:t>
            </a:r>
            <a:r>
              <a:rPr lang="en" sz="900">
                <a:solidFill>
                  <a:srgbClr val="A31515"/>
                </a:solidFill>
                <a:highlight>
                  <a:srgbClr val="FFFFFE"/>
                </a:highlight>
                <a:latin typeface="Courier New"/>
                <a:ea typeface="Courier New"/>
                <a:cs typeface="Courier New"/>
                <a:sym typeface="Courier New"/>
              </a:rPr>
              <a:t>"message"</a:t>
            </a:r>
            <a:r>
              <a:rPr lang="en" sz="900">
                <a:highlight>
                  <a:srgbClr val="FFFFFE"/>
                </a:highlight>
                <a:latin typeface="Courier New"/>
                <a:ea typeface="Courier New"/>
                <a:cs typeface="Courier New"/>
                <a:sym typeface="Courier New"/>
              </a:rPr>
              <a:t>: </a:t>
            </a:r>
            <a:r>
              <a:rPr lang="en" sz="900">
                <a:solidFill>
                  <a:srgbClr val="0451A5"/>
                </a:solidFill>
                <a:highlight>
                  <a:srgbClr val="FFFFFE"/>
                </a:highlight>
                <a:latin typeface="Courier New"/>
                <a:ea typeface="Courier New"/>
                <a:cs typeface="Courier New"/>
                <a:sym typeface="Courier New"/>
              </a:rPr>
              <a:t>"Hello World John!!!"</a:t>
            </a:r>
            <a:endParaRPr sz="900">
              <a:solidFill>
                <a:srgbClr val="0451A5"/>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highlight>
                  <a:srgbClr val="FFFFFE"/>
                </a:highlight>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rPr lang="en">
                <a:solidFill>
                  <a:schemeClr val="dk1"/>
                </a:solidFill>
                <a:highlight>
                  <a:srgbClr val="FFFFFF"/>
                </a:highlight>
              </a:rPr>
              <a:t>The test should be:</a:t>
            </a:r>
            <a:endParaRPr>
              <a:solidFill>
                <a:schemeClr val="dk1"/>
              </a:solidFill>
              <a:highlight>
                <a:srgbClr val="FFFFFF"/>
              </a:highlight>
            </a:endParaRPr>
          </a:p>
          <a:p>
            <a:pPr indent="0" lvl="0" marL="0" rtl="0" algn="l">
              <a:lnSpc>
                <a:spcPct val="100000"/>
              </a:lnSpc>
              <a:spcBef>
                <a:spcPts val="0"/>
              </a:spcBef>
              <a:spcAft>
                <a:spcPts val="0"/>
              </a:spcAft>
              <a:buSzPts val="800"/>
              <a:buNone/>
            </a:pPr>
            <a:r>
              <a:t/>
            </a:r>
            <a:endParaRPr>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givenGreetURIWithPathVariableWhenMockMVCThenResponseOK</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this</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mockMvc</a:t>
            </a:r>
            <a:endParaRPr sz="1000">
              <a:solidFill>
                <a:srgbClr val="871094"/>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871094"/>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.perform(</a:t>
            </a:r>
            <a:r>
              <a:rPr i="1" lang="en" sz="1000">
                <a:solidFill>
                  <a:srgbClr val="080808"/>
                </a:solidFill>
                <a:highlight>
                  <a:srgbClr val="FFFFFF"/>
                </a:highlight>
                <a:latin typeface="Courier New"/>
                <a:ea typeface="Courier New"/>
                <a:cs typeface="Courier New"/>
                <a:sym typeface="Courier New"/>
              </a:rPr>
              <a:t>get</a:t>
            </a:r>
            <a:r>
              <a:rPr lang="en" sz="1000">
                <a:solidFill>
                  <a:srgbClr val="080808"/>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"/greetWithPathVariable/{name}"</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"John"</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.andDo(</a:t>
            </a:r>
            <a:r>
              <a:rPr lang="en" sz="1000">
                <a:solidFill>
                  <a:srgbClr val="080808"/>
                </a:solidFill>
                <a:highlight>
                  <a:srgbClr val="FFFFFF"/>
                </a:highlight>
                <a:latin typeface="Courier New"/>
                <a:ea typeface="Courier New"/>
                <a:cs typeface="Courier New"/>
                <a:sym typeface="Courier New"/>
              </a:rPr>
              <a:t>print()</a:t>
            </a:r>
            <a:r>
              <a:rPr b="1" lang="en" sz="1000">
                <a:solidFill>
                  <a:srgbClr val="080808"/>
                </a:solidFill>
                <a:highlight>
                  <a:srgbClr val="FFFFFF"/>
                </a:highlight>
                <a:latin typeface="Courier New"/>
                <a:ea typeface="Courier New"/>
                <a:cs typeface="Courier New"/>
                <a:sym typeface="Courier New"/>
              </a:rPr>
              <a:t>).andExpect(</a:t>
            </a:r>
            <a:r>
              <a:rPr i="1" lang="en" sz="1000">
                <a:solidFill>
                  <a:srgbClr val="080808"/>
                </a:solidFill>
                <a:highlight>
                  <a:srgbClr val="FFFFFF"/>
                </a:highlight>
                <a:latin typeface="Courier New"/>
                <a:ea typeface="Courier New"/>
                <a:cs typeface="Courier New"/>
                <a:sym typeface="Courier New"/>
              </a:rPr>
              <a:t>status</a:t>
            </a:r>
            <a:r>
              <a:rPr lang="en" sz="1000">
                <a:solidFill>
                  <a:srgbClr val="080808"/>
                </a:solidFill>
                <a:highlight>
                  <a:srgbClr val="FFFFFF"/>
                </a:highlight>
                <a:latin typeface="Courier New"/>
                <a:ea typeface="Courier New"/>
                <a:cs typeface="Courier New"/>
                <a:sym typeface="Courier New"/>
              </a:rPr>
              <a:t>().isOk()</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.andExpect(</a:t>
            </a:r>
            <a:r>
              <a:rPr i="1" lang="en" sz="1000">
                <a:solidFill>
                  <a:srgbClr val="080808"/>
                </a:solidFill>
                <a:highlight>
                  <a:srgbClr val="FFFFFF"/>
                </a:highlight>
                <a:latin typeface="Courier New"/>
                <a:ea typeface="Courier New"/>
                <a:cs typeface="Courier New"/>
                <a:sym typeface="Courier New"/>
              </a:rPr>
              <a:t>content</a:t>
            </a:r>
            <a:r>
              <a:rPr lang="en" sz="1000">
                <a:solidFill>
                  <a:srgbClr val="080808"/>
                </a:solidFill>
                <a:highlight>
                  <a:srgbClr val="FFFFFF"/>
                </a:highlight>
                <a:latin typeface="Courier New"/>
                <a:ea typeface="Courier New"/>
                <a:cs typeface="Courier New"/>
                <a:sym typeface="Courier New"/>
              </a:rPr>
              <a:t>().contentType(</a:t>
            </a:r>
            <a:r>
              <a:rPr lang="en" sz="1000">
                <a:solidFill>
                  <a:srgbClr val="067D17"/>
                </a:solidFill>
                <a:highlight>
                  <a:srgbClr val="FFFFFF"/>
                </a:highlight>
                <a:latin typeface="Courier New"/>
                <a:ea typeface="Courier New"/>
                <a:cs typeface="Courier New"/>
                <a:sym typeface="Courier New"/>
              </a:rPr>
              <a:t>"application/json;charset=UTF-8"</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.andExpect(</a:t>
            </a:r>
            <a:r>
              <a:rPr i="1" lang="en" sz="1000">
                <a:solidFill>
                  <a:srgbClr val="080808"/>
                </a:solidFill>
                <a:highlight>
                  <a:srgbClr val="FFFFFF"/>
                </a:highlight>
                <a:latin typeface="Courier New"/>
                <a:ea typeface="Courier New"/>
                <a:cs typeface="Courier New"/>
                <a:sym typeface="Courier New"/>
              </a:rPr>
              <a:t>jsonPath</a:t>
            </a:r>
            <a:r>
              <a:rPr lang="en" sz="1000">
                <a:solidFill>
                  <a:srgbClr val="080808"/>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"$.message"</a:t>
            </a:r>
            <a:r>
              <a:rPr lang="en" sz="1000">
                <a:solidFill>
                  <a:srgbClr val="080808"/>
                </a:solidFill>
                <a:highlight>
                  <a:srgbClr val="FFFFFF"/>
                </a:highlight>
                <a:latin typeface="Courier New"/>
                <a:ea typeface="Courier New"/>
                <a:cs typeface="Courier New"/>
                <a:sym typeface="Courier New"/>
              </a:rPr>
              <a:t>).value(</a:t>
            </a:r>
            <a:r>
              <a:rPr lang="en" sz="1000">
                <a:solidFill>
                  <a:srgbClr val="067D17"/>
                </a:solidFill>
                <a:highlight>
                  <a:srgbClr val="FFFFFF"/>
                </a:highlight>
                <a:latin typeface="Courier New"/>
                <a:ea typeface="Courier New"/>
                <a:cs typeface="Courier New"/>
                <a:sym typeface="Courier New"/>
              </a:rPr>
              <a:t>"Hello World John!!!"</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a:p>
            <a:pPr indent="0" lvl="0" marL="0" rtl="0" algn="l">
              <a:lnSpc>
                <a:spcPct val="100000"/>
              </a:lnSpc>
              <a:spcBef>
                <a:spcPts val="800"/>
              </a:spcBef>
              <a:spcAft>
                <a:spcPts val="0"/>
              </a:spcAft>
              <a:buSzPts val="800"/>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800"/>
              </a:spcBef>
              <a:spcAft>
                <a:spcPts val="0"/>
              </a:spcAft>
              <a:buSzPts val="800"/>
              <a:buNone/>
            </a:pPr>
            <a:r>
              <a:t/>
            </a:r>
            <a:endParaRPr>
              <a:solidFill>
                <a:schemeClr val="dk1"/>
              </a:solidFill>
              <a:highlight>
                <a:srgbClr val="FFFFFF"/>
              </a:highlight>
            </a:endParaRPr>
          </a:p>
          <a:p>
            <a:pPr indent="0" lvl="0" marL="0" rtl="0" algn="l">
              <a:lnSpc>
                <a:spcPct val="100000"/>
              </a:lnSpc>
              <a:spcBef>
                <a:spcPts val="800"/>
              </a:spcBef>
              <a:spcAft>
                <a:spcPts val="0"/>
              </a:spcAft>
              <a:buSzPts val="800"/>
              <a:buNone/>
            </a:pPr>
            <a:r>
              <a:t/>
            </a:r>
            <a:endParaRPr>
              <a:solidFill>
                <a:schemeClr val="dk1"/>
              </a:solidFill>
              <a:highlight>
                <a:srgbClr val="FFFFFF"/>
              </a:highlight>
            </a:endParaRPr>
          </a:p>
          <a:p>
            <a:pPr indent="0" lvl="0" marL="0" rtl="0" algn="l">
              <a:lnSpc>
                <a:spcPct val="100000"/>
              </a:lnSpc>
              <a:spcBef>
                <a:spcPts val="800"/>
              </a:spcBef>
              <a:spcAft>
                <a:spcPts val="0"/>
              </a:spcAft>
              <a:buSzPts val="800"/>
              <a:buNone/>
            </a:pPr>
            <a:r>
              <a:t/>
            </a:r>
            <a:endParaRPr/>
          </a:p>
        </p:txBody>
      </p:sp>
      <p:sp>
        <p:nvSpPr>
          <p:cNvPr id="482" name="Google Shape;482;p30"/>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Send GET Request With Query Parameters</a:t>
            </a:r>
            <a:endParaRPr/>
          </a:p>
        </p:txBody>
      </p:sp>
      <p:sp>
        <p:nvSpPr>
          <p:cNvPr id="488" name="Google Shape;488;p31"/>
          <p:cNvSpPr txBox="1"/>
          <p:nvPr>
            <p:ph idx="1" type="subTitle"/>
          </p:nvPr>
        </p:nvSpPr>
        <p:spPr>
          <a:xfrm>
            <a:off x="419100" y="1119843"/>
            <a:ext cx="8305800" cy="354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lang="en">
                <a:solidFill>
                  <a:schemeClr val="dk1"/>
                </a:solidFill>
                <a:highlight>
                  <a:srgbClr val="FFFFFF"/>
                </a:highlight>
              </a:rPr>
              <a:t>Having a REST endpoint with a Query Parameter like this: </a:t>
            </a:r>
            <a:r>
              <a:rPr lang="en" u="sng">
                <a:solidFill>
                  <a:schemeClr val="hlink"/>
                </a:solidFill>
                <a:highlight>
                  <a:srgbClr val="FFFFFF"/>
                </a:highlight>
                <a:hlinkClick r:id="rId3"/>
              </a:rPr>
              <a:t>http://localhost:8080/spring-mvc-test/greetWithQueryVariable?name=John%20Doe</a:t>
            </a:r>
            <a:r>
              <a:rPr lang="en">
                <a:solidFill>
                  <a:schemeClr val="dk1"/>
                </a:solidFill>
                <a:highlight>
                  <a:srgbClr val="FFFFFF"/>
                </a:highlight>
              </a:rPr>
              <a:t>  which returns the following: </a:t>
            </a:r>
            <a:endParaRPr>
              <a:solidFill>
                <a:schemeClr val="dk1"/>
              </a:solidFill>
              <a:highlight>
                <a:srgbClr val="FFFFFF"/>
              </a:highlight>
            </a:endParaRPr>
          </a:p>
          <a:p>
            <a:pPr indent="0" lvl="0" marL="0" rtl="0" algn="l">
              <a:lnSpc>
                <a:spcPct val="100000"/>
              </a:lnSpc>
              <a:spcBef>
                <a:spcPts val="0"/>
              </a:spcBef>
              <a:spcAft>
                <a:spcPts val="0"/>
              </a:spcAft>
              <a:buSzPts val="800"/>
              <a:buNone/>
            </a:pPr>
            <a:r>
              <a:t/>
            </a:r>
            <a:endParaRPr>
              <a:highlight>
                <a:srgbClr val="FFFFFF"/>
              </a:highlight>
            </a:endParaRPr>
          </a:p>
          <a:p>
            <a:pPr indent="0" lvl="0" marL="0" rtl="0" algn="l">
              <a:spcBef>
                <a:spcPts val="0"/>
              </a:spcBef>
              <a:spcAft>
                <a:spcPts val="0"/>
              </a:spcAft>
              <a:buClr>
                <a:schemeClr val="dk1"/>
              </a:buClr>
              <a:buSzPts val="1100"/>
              <a:buFont typeface="Arial"/>
              <a:buNone/>
            </a:pPr>
            <a:r>
              <a:rPr lang="en" sz="900">
                <a:highlight>
                  <a:srgbClr val="FFFFFE"/>
                </a:highlight>
                <a:latin typeface="Courier New"/>
                <a:ea typeface="Courier New"/>
                <a:cs typeface="Courier New"/>
                <a:sym typeface="Courier New"/>
              </a:rPr>
              <a:t>{</a:t>
            </a:r>
            <a:endParaRPr sz="900">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highlight>
                  <a:srgbClr val="FFFFFE"/>
                </a:highlight>
                <a:latin typeface="Courier New"/>
                <a:ea typeface="Courier New"/>
                <a:cs typeface="Courier New"/>
                <a:sym typeface="Courier New"/>
              </a:rPr>
              <a:t>    </a:t>
            </a:r>
            <a:r>
              <a:rPr lang="en" sz="900">
                <a:solidFill>
                  <a:srgbClr val="A31515"/>
                </a:solidFill>
                <a:highlight>
                  <a:srgbClr val="FFFFFE"/>
                </a:highlight>
                <a:latin typeface="Courier New"/>
                <a:ea typeface="Courier New"/>
                <a:cs typeface="Courier New"/>
                <a:sym typeface="Courier New"/>
              </a:rPr>
              <a:t>"id"</a:t>
            </a:r>
            <a:r>
              <a:rPr lang="en" sz="900">
                <a:highlight>
                  <a:srgbClr val="FFFFFE"/>
                </a:highlight>
                <a:latin typeface="Courier New"/>
                <a:ea typeface="Courier New"/>
                <a:cs typeface="Courier New"/>
                <a:sym typeface="Courier New"/>
              </a:rPr>
              <a:t>: </a:t>
            </a:r>
            <a:r>
              <a:rPr lang="en" sz="900">
                <a:solidFill>
                  <a:srgbClr val="098658"/>
                </a:solidFill>
                <a:highlight>
                  <a:srgbClr val="FFFFFE"/>
                </a:highlight>
                <a:latin typeface="Courier New"/>
                <a:ea typeface="Courier New"/>
                <a:cs typeface="Courier New"/>
                <a:sym typeface="Courier New"/>
              </a:rPr>
              <a:t>1</a:t>
            </a:r>
            <a:r>
              <a:rPr lang="en" sz="900">
                <a:highlight>
                  <a:srgbClr val="FFFFFE"/>
                </a:highlight>
                <a:latin typeface="Courier New"/>
                <a:ea typeface="Courier New"/>
                <a:cs typeface="Courier New"/>
                <a:sym typeface="Courier New"/>
              </a:rPr>
              <a:t>,</a:t>
            </a:r>
            <a:endParaRPr sz="900">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highlight>
                  <a:srgbClr val="FFFFFE"/>
                </a:highlight>
                <a:latin typeface="Courier New"/>
                <a:ea typeface="Courier New"/>
                <a:cs typeface="Courier New"/>
                <a:sym typeface="Courier New"/>
              </a:rPr>
              <a:t>    </a:t>
            </a:r>
            <a:r>
              <a:rPr lang="en" sz="900">
                <a:solidFill>
                  <a:srgbClr val="A31515"/>
                </a:solidFill>
                <a:highlight>
                  <a:srgbClr val="FFFFFE"/>
                </a:highlight>
                <a:latin typeface="Courier New"/>
                <a:ea typeface="Courier New"/>
                <a:cs typeface="Courier New"/>
                <a:sym typeface="Courier New"/>
              </a:rPr>
              <a:t>"message"</a:t>
            </a:r>
            <a:r>
              <a:rPr lang="en" sz="900">
                <a:highlight>
                  <a:srgbClr val="FFFFFE"/>
                </a:highlight>
                <a:latin typeface="Courier New"/>
                <a:ea typeface="Courier New"/>
                <a:cs typeface="Courier New"/>
                <a:sym typeface="Courier New"/>
              </a:rPr>
              <a:t>: </a:t>
            </a:r>
            <a:r>
              <a:rPr lang="en" sz="900">
                <a:solidFill>
                  <a:srgbClr val="0451A5"/>
                </a:solidFill>
                <a:highlight>
                  <a:srgbClr val="FFFFFE"/>
                </a:highlight>
                <a:latin typeface="Courier New"/>
                <a:ea typeface="Courier New"/>
                <a:cs typeface="Courier New"/>
                <a:sym typeface="Courier New"/>
              </a:rPr>
              <a:t>"Hello World John Doe!!!"</a:t>
            </a:r>
            <a:endParaRPr sz="900">
              <a:solidFill>
                <a:srgbClr val="0451A5"/>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highlight>
                  <a:srgbClr val="FFFFFE"/>
                </a:highlight>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t/>
            </a:r>
            <a:endParaRPr sz="1000">
              <a:latin typeface="Courier New"/>
              <a:ea typeface="Courier New"/>
              <a:cs typeface="Courier New"/>
              <a:sym typeface="Courier New"/>
            </a:endParaRPr>
          </a:p>
          <a:p>
            <a:pPr indent="0" lvl="0" marL="0" rtl="0" algn="l">
              <a:lnSpc>
                <a:spcPct val="100000"/>
              </a:lnSpc>
              <a:spcBef>
                <a:spcPts val="0"/>
              </a:spcBef>
              <a:spcAft>
                <a:spcPts val="0"/>
              </a:spcAft>
              <a:buSzPts val="800"/>
              <a:buNone/>
            </a:pPr>
            <a:r>
              <a:rPr lang="en">
                <a:solidFill>
                  <a:schemeClr val="dk1"/>
                </a:solidFill>
                <a:highlight>
                  <a:srgbClr val="FFFFFF"/>
                </a:highlight>
              </a:rPr>
              <a:t>The test should be:</a:t>
            </a:r>
            <a:endParaRPr>
              <a:solidFill>
                <a:schemeClr val="dk1"/>
              </a:solidFill>
              <a:highlight>
                <a:srgbClr val="FFFFFF"/>
              </a:highlight>
            </a:endParaRPr>
          </a:p>
          <a:p>
            <a:pPr indent="0" lvl="0" marL="0" rtl="0" algn="l">
              <a:lnSpc>
                <a:spcPct val="100000"/>
              </a:lnSpc>
              <a:spcBef>
                <a:spcPts val="0"/>
              </a:spcBef>
              <a:spcAft>
                <a:spcPts val="0"/>
              </a:spcAft>
              <a:buSzPts val="800"/>
              <a:buNone/>
            </a:pPr>
            <a:r>
              <a:t/>
            </a:r>
            <a:endParaRPr>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@Test</a:t>
            </a:r>
            <a:endParaRPr sz="1000">
              <a:solidFill>
                <a:srgbClr val="9E880D"/>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void </a:t>
            </a:r>
            <a:r>
              <a:rPr lang="en" sz="1000">
                <a:solidFill>
                  <a:srgbClr val="00627A"/>
                </a:solidFill>
                <a:highlight>
                  <a:srgbClr val="FFFFFF"/>
                </a:highlight>
                <a:latin typeface="Courier New"/>
                <a:ea typeface="Courier New"/>
                <a:cs typeface="Courier New"/>
                <a:sym typeface="Courier New"/>
              </a:rPr>
              <a:t>givenGreetURIWithQueryParameterWhenMockMVCThenResponseOK</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this</a:t>
            </a:r>
            <a:r>
              <a:rPr lang="en" sz="1000">
                <a:solidFill>
                  <a:srgbClr val="080808"/>
                </a:solidFill>
                <a:highlight>
                  <a:srgbClr val="FFFFFF"/>
                </a:highlight>
                <a:latin typeface="Courier New"/>
                <a:ea typeface="Courier New"/>
                <a:cs typeface="Courier New"/>
                <a:sym typeface="Courier New"/>
              </a:rPr>
              <a:t>.</a:t>
            </a:r>
            <a:r>
              <a:rPr lang="en" sz="1000">
                <a:solidFill>
                  <a:srgbClr val="871094"/>
                </a:solidFill>
                <a:highlight>
                  <a:srgbClr val="FFFFFF"/>
                </a:highlight>
                <a:latin typeface="Courier New"/>
                <a:ea typeface="Courier New"/>
                <a:cs typeface="Courier New"/>
                <a:sym typeface="Courier New"/>
              </a:rPr>
              <a:t>mockMvc</a:t>
            </a:r>
            <a:r>
              <a:rPr b="1" lang="en" sz="1000">
                <a:solidFill>
                  <a:srgbClr val="080808"/>
                </a:solidFill>
                <a:highlight>
                  <a:srgbClr val="FFFFFF"/>
                </a:highlight>
                <a:latin typeface="Courier New"/>
                <a:ea typeface="Courier New"/>
                <a:cs typeface="Courier New"/>
                <a:sym typeface="Courier New"/>
              </a:rPr>
              <a:t>.perform(</a:t>
            </a:r>
            <a:r>
              <a:rPr i="1" lang="en" sz="1000">
                <a:solidFill>
                  <a:srgbClr val="080808"/>
                </a:solidFill>
                <a:highlight>
                  <a:srgbClr val="FFFFFF"/>
                </a:highlight>
                <a:latin typeface="Courier New"/>
                <a:ea typeface="Courier New"/>
                <a:cs typeface="Courier New"/>
                <a:sym typeface="Courier New"/>
              </a:rPr>
              <a:t>get</a:t>
            </a:r>
            <a:r>
              <a:rPr lang="en" sz="1000">
                <a:solidFill>
                  <a:srgbClr val="080808"/>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"/greetWithQueryVariable"</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.param(</a:t>
            </a:r>
            <a:r>
              <a:rPr lang="en" sz="1000">
                <a:solidFill>
                  <a:srgbClr val="067D17"/>
                </a:solidFill>
                <a:highlight>
                  <a:srgbClr val="FFFFFF"/>
                </a:highlight>
                <a:latin typeface="Courier New"/>
                <a:ea typeface="Courier New"/>
                <a:cs typeface="Courier New"/>
                <a:sym typeface="Courier New"/>
              </a:rPr>
              <a:t>"name"</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"John Doe"</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).andDo(</a:t>
            </a:r>
            <a:r>
              <a:rPr lang="en" sz="1000">
                <a:solidFill>
                  <a:srgbClr val="080808"/>
                </a:solidFill>
                <a:highlight>
                  <a:srgbClr val="FFFFFF"/>
                </a:highlight>
                <a:latin typeface="Courier New"/>
                <a:ea typeface="Courier New"/>
                <a:cs typeface="Courier New"/>
                <a:sym typeface="Courier New"/>
              </a:rPr>
              <a:t>print()</a:t>
            </a:r>
            <a:r>
              <a:rPr b="1" lang="en" sz="1000">
                <a:solidFill>
                  <a:srgbClr val="080808"/>
                </a:solidFill>
                <a:highlight>
                  <a:srgbClr val="FFFFFF"/>
                </a:highlight>
                <a:latin typeface="Courier New"/>
                <a:ea typeface="Courier New"/>
                <a:cs typeface="Courier New"/>
                <a:sym typeface="Courier New"/>
              </a:rPr>
              <a:t>).andExpect(</a:t>
            </a:r>
            <a:r>
              <a:rPr i="1" lang="en" sz="1000">
                <a:solidFill>
                  <a:srgbClr val="080808"/>
                </a:solidFill>
                <a:highlight>
                  <a:srgbClr val="FFFFFF"/>
                </a:highlight>
                <a:latin typeface="Courier New"/>
                <a:ea typeface="Courier New"/>
                <a:cs typeface="Courier New"/>
                <a:sym typeface="Courier New"/>
              </a:rPr>
              <a:t>status</a:t>
            </a:r>
            <a:r>
              <a:rPr lang="en" sz="1000">
                <a:solidFill>
                  <a:srgbClr val="080808"/>
                </a:solidFill>
                <a:highlight>
                  <a:srgbClr val="FFFFFF"/>
                </a:highlight>
                <a:latin typeface="Courier New"/>
                <a:ea typeface="Courier New"/>
                <a:cs typeface="Courier New"/>
                <a:sym typeface="Courier New"/>
              </a:rPr>
              <a:t>().isOk()</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.andExpect(</a:t>
            </a:r>
            <a:r>
              <a:rPr i="1" lang="en" sz="1000">
                <a:solidFill>
                  <a:srgbClr val="080808"/>
                </a:solidFill>
                <a:highlight>
                  <a:srgbClr val="FFFFFF"/>
                </a:highlight>
                <a:latin typeface="Courier New"/>
                <a:ea typeface="Courier New"/>
                <a:cs typeface="Courier New"/>
                <a:sym typeface="Courier New"/>
              </a:rPr>
              <a:t>content</a:t>
            </a:r>
            <a:r>
              <a:rPr lang="en" sz="1000">
                <a:solidFill>
                  <a:srgbClr val="080808"/>
                </a:solidFill>
                <a:highlight>
                  <a:srgbClr val="FFFFFF"/>
                </a:highlight>
                <a:latin typeface="Courier New"/>
                <a:ea typeface="Courier New"/>
                <a:cs typeface="Courier New"/>
                <a:sym typeface="Courier New"/>
              </a:rPr>
              <a:t>().contentType(</a:t>
            </a:r>
            <a:r>
              <a:rPr lang="en" sz="1000">
                <a:solidFill>
                  <a:srgbClr val="067D17"/>
                </a:solidFill>
                <a:highlight>
                  <a:srgbClr val="FFFFFF"/>
                </a:highlight>
                <a:latin typeface="Courier New"/>
                <a:ea typeface="Courier New"/>
                <a:cs typeface="Courier New"/>
                <a:sym typeface="Courier New"/>
              </a:rPr>
              <a:t>"application/json;charset=UTF-8"</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t>
            </a:r>
            <a:endParaRPr b="1"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b="1" lang="en" sz="1000">
                <a:solidFill>
                  <a:srgbClr val="080808"/>
                </a:solidFill>
                <a:highlight>
                  <a:srgbClr val="FFFFFF"/>
                </a:highlight>
                <a:latin typeface="Courier New"/>
                <a:ea typeface="Courier New"/>
                <a:cs typeface="Courier New"/>
                <a:sym typeface="Courier New"/>
              </a:rPr>
              <a:t>.andExpect(</a:t>
            </a:r>
            <a:r>
              <a:rPr i="1" lang="en" sz="1000">
                <a:solidFill>
                  <a:srgbClr val="080808"/>
                </a:solidFill>
                <a:highlight>
                  <a:srgbClr val="FFFFFF"/>
                </a:highlight>
                <a:latin typeface="Courier New"/>
                <a:ea typeface="Courier New"/>
                <a:cs typeface="Courier New"/>
                <a:sym typeface="Courier New"/>
              </a:rPr>
              <a:t>jsonPath</a:t>
            </a:r>
            <a:r>
              <a:rPr lang="en" sz="1000">
                <a:solidFill>
                  <a:srgbClr val="080808"/>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"$.message"</a:t>
            </a:r>
            <a:r>
              <a:rPr lang="en" sz="1000">
                <a:solidFill>
                  <a:srgbClr val="080808"/>
                </a:solidFill>
                <a:highlight>
                  <a:srgbClr val="FFFFFF"/>
                </a:highlight>
                <a:latin typeface="Courier New"/>
                <a:ea typeface="Courier New"/>
                <a:cs typeface="Courier New"/>
                <a:sym typeface="Courier New"/>
              </a:rPr>
              <a:t>).value(</a:t>
            </a:r>
            <a:r>
              <a:rPr lang="en" sz="1000">
                <a:solidFill>
                  <a:srgbClr val="067D17"/>
                </a:solidFill>
                <a:highlight>
                  <a:srgbClr val="FFFFFF"/>
                </a:highlight>
                <a:latin typeface="Courier New"/>
                <a:ea typeface="Courier New"/>
                <a:cs typeface="Courier New"/>
                <a:sym typeface="Courier New"/>
              </a:rPr>
              <a:t>"Hello World John Doe!!!"</a:t>
            </a:r>
            <a:r>
              <a:rPr lang="en" sz="1000">
                <a:solidFill>
                  <a:srgbClr val="080808"/>
                </a:solidFill>
                <a:highlight>
                  <a:srgbClr val="FFFFFF"/>
                </a:highlight>
                <a:latin typeface="Courier New"/>
                <a:ea typeface="Courier New"/>
                <a:cs typeface="Courier New"/>
                <a:sym typeface="Courier New"/>
              </a:rPr>
              <a:t>)</a:t>
            </a:r>
            <a:r>
              <a:rPr b="1" lang="en" sz="1000">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lnSpc>
                <a:spcPct val="100000"/>
              </a:lnSpc>
              <a:spcBef>
                <a:spcPts val="800"/>
              </a:spcBef>
              <a:spcAft>
                <a:spcPts val="0"/>
              </a:spcAft>
              <a:buSzPts val="800"/>
              <a:buNone/>
            </a:pPr>
            <a:r>
              <a:t/>
            </a:r>
            <a:endParaRPr sz="900">
              <a:highlight>
                <a:srgbClr val="FFFFFF"/>
              </a:highlight>
              <a:latin typeface="Courier New"/>
              <a:ea typeface="Courier New"/>
              <a:cs typeface="Courier New"/>
              <a:sym typeface="Courier New"/>
            </a:endParaRPr>
          </a:p>
          <a:p>
            <a:pPr indent="0" lvl="0" marL="0" rtl="0" algn="l">
              <a:lnSpc>
                <a:spcPct val="100000"/>
              </a:lnSpc>
              <a:spcBef>
                <a:spcPts val="800"/>
              </a:spcBef>
              <a:spcAft>
                <a:spcPts val="0"/>
              </a:spcAft>
              <a:buSzPts val="800"/>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800"/>
              </a:spcBef>
              <a:spcAft>
                <a:spcPts val="0"/>
              </a:spcAft>
              <a:buSzPts val="800"/>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800"/>
              </a:spcBef>
              <a:spcAft>
                <a:spcPts val="0"/>
              </a:spcAft>
              <a:buSzPts val="800"/>
              <a:buNone/>
            </a:pPr>
            <a:r>
              <a:t/>
            </a:r>
            <a:endParaRPr>
              <a:solidFill>
                <a:schemeClr val="dk1"/>
              </a:solidFill>
              <a:highlight>
                <a:srgbClr val="FFFFFF"/>
              </a:highlight>
            </a:endParaRPr>
          </a:p>
          <a:p>
            <a:pPr indent="0" lvl="0" marL="0" rtl="0" algn="l">
              <a:lnSpc>
                <a:spcPct val="100000"/>
              </a:lnSpc>
              <a:spcBef>
                <a:spcPts val="800"/>
              </a:spcBef>
              <a:spcAft>
                <a:spcPts val="0"/>
              </a:spcAft>
              <a:buSzPts val="800"/>
              <a:buNone/>
            </a:pPr>
            <a:r>
              <a:t/>
            </a:r>
            <a:endParaRPr>
              <a:solidFill>
                <a:schemeClr val="dk1"/>
              </a:solidFill>
              <a:highlight>
                <a:srgbClr val="FFFFFF"/>
              </a:highlight>
            </a:endParaRPr>
          </a:p>
          <a:p>
            <a:pPr indent="0" lvl="0" marL="0" rtl="0" algn="l">
              <a:lnSpc>
                <a:spcPct val="100000"/>
              </a:lnSpc>
              <a:spcBef>
                <a:spcPts val="800"/>
              </a:spcBef>
              <a:spcAft>
                <a:spcPts val="0"/>
              </a:spcAft>
              <a:buSzPts val="800"/>
              <a:buNone/>
            </a:pPr>
            <a:r>
              <a:t/>
            </a:r>
            <a:endParaRPr/>
          </a:p>
        </p:txBody>
      </p:sp>
      <p:sp>
        <p:nvSpPr>
          <p:cNvPr id="489" name="Google Shape;489;p31"/>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Integration Tests Dependencies</a:t>
            </a:r>
            <a:endParaRPr/>
          </a:p>
        </p:txBody>
      </p:sp>
      <p:sp>
        <p:nvSpPr>
          <p:cNvPr id="495" name="Google Shape;495;p32"/>
          <p:cNvSpPr txBox="1"/>
          <p:nvPr>
            <p:ph idx="1" type="body"/>
          </p:nvPr>
        </p:nvSpPr>
        <p:spPr>
          <a:xfrm>
            <a:off x="375450" y="788900"/>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lang="en" sz="800"/>
              <a:t>&lt;dependency&gt;</a:t>
            </a:r>
            <a:endParaRPr sz="800"/>
          </a:p>
          <a:p>
            <a:pPr indent="0" lvl="0" marL="0" rtl="0" algn="l">
              <a:lnSpc>
                <a:spcPct val="100000"/>
              </a:lnSpc>
              <a:spcBef>
                <a:spcPts val="600"/>
              </a:spcBef>
              <a:spcAft>
                <a:spcPts val="0"/>
              </a:spcAft>
              <a:buSzPts val="1200"/>
              <a:buNone/>
            </a:pPr>
            <a:r>
              <a:rPr lang="en" sz="800"/>
              <a:t>    &lt;groupId&gt;org.springframework&lt;/groupId&gt;</a:t>
            </a:r>
            <a:endParaRPr sz="800"/>
          </a:p>
          <a:p>
            <a:pPr indent="0" lvl="0" marL="0" rtl="0" algn="l">
              <a:lnSpc>
                <a:spcPct val="100000"/>
              </a:lnSpc>
              <a:spcBef>
                <a:spcPts val="600"/>
              </a:spcBef>
              <a:spcAft>
                <a:spcPts val="0"/>
              </a:spcAft>
              <a:buSzPts val="1200"/>
              <a:buNone/>
            </a:pPr>
            <a:r>
              <a:rPr lang="en" sz="800"/>
              <a:t>    &lt;artifactId&gt;</a:t>
            </a:r>
            <a:r>
              <a:rPr b="1" lang="en" sz="800"/>
              <a:t>spring-test</a:t>
            </a:r>
            <a:r>
              <a:rPr lang="en" sz="800"/>
              <a:t>&lt;/artifactId&gt;</a:t>
            </a:r>
            <a:endParaRPr sz="800"/>
          </a:p>
          <a:p>
            <a:pPr indent="0" lvl="0" marL="0" rtl="0" algn="l">
              <a:lnSpc>
                <a:spcPct val="100000"/>
              </a:lnSpc>
              <a:spcBef>
                <a:spcPts val="600"/>
              </a:spcBef>
              <a:spcAft>
                <a:spcPts val="0"/>
              </a:spcAft>
              <a:buSzPts val="1200"/>
              <a:buNone/>
            </a:pPr>
            <a:r>
              <a:rPr lang="en" sz="800"/>
              <a:t>    &lt;version&gt;5.3.3&lt;/version&gt;</a:t>
            </a:r>
            <a:endParaRPr sz="800"/>
          </a:p>
          <a:p>
            <a:pPr indent="0" lvl="0" marL="0" rtl="0" algn="l">
              <a:lnSpc>
                <a:spcPct val="100000"/>
              </a:lnSpc>
              <a:spcBef>
                <a:spcPts val="600"/>
              </a:spcBef>
              <a:spcAft>
                <a:spcPts val="0"/>
              </a:spcAft>
              <a:buSzPts val="1200"/>
              <a:buNone/>
            </a:pPr>
            <a:r>
              <a:rPr lang="en" sz="800"/>
              <a:t>    &lt;scope&gt;</a:t>
            </a:r>
            <a:r>
              <a:rPr b="1" lang="en" sz="800"/>
              <a:t>test</a:t>
            </a:r>
            <a:r>
              <a:rPr lang="en" sz="800"/>
              <a:t>&lt;/scope&gt;</a:t>
            </a:r>
            <a:endParaRPr sz="800"/>
          </a:p>
          <a:p>
            <a:pPr indent="0" lvl="0" marL="0" rtl="0" algn="l">
              <a:lnSpc>
                <a:spcPct val="100000"/>
              </a:lnSpc>
              <a:spcBef>
                <a:spcPts val="600"/>
              </a:spcBef>
              <a:spcAft>
                <a:spcPts val="0"/>
              </a:spcAft>
              <a:buSzPts val="1200"/>
              <a:buNone/>
            </a:pPr>
            <a:r>
              <a:rPr lang="en" sz="800"/>
              <a:t>&lt;/dependency&gt;</a:t>
            </a:r>
            <a:endParaRPr sz="800"/>
          </a:p>
          <a:p>
            <a:pPr indent="0" lvl="0" marL="0" rtl="0" algn="l">
              <a:lnSpc>
                <a:spcPct val="100000"/>
              </a:lnSpc>
              <a:spcBef>
                <a:spcPts val="600"/>
              </a:spcBef>
              <a:spcAft>
                <a:spcPts val="0"/>
              </a:spcAft>
              <a:buSzPts val="1200"/>
              <a:buNone/>
            </a:pPr>
            <a:r>
              <a:rPr lang="en" sz="800"/>
              <a:t>----------------------------------------</a:t>
            </a:r>
            <a:endParaRPr sz="800"/>
          </a:p>
          <a:p>
            <a:pPr indent="0" lvl="0" marL="0" rtl="0" algn="l">
              <a:lnSpc>
                <a:spcPct val="100000"/>
              </a:lnSpc>
              <a:spcBef>
                <a:spcPts val="600"/>
              </a:spcBef>
              <a:spcAft>
                <a:spcPts val="0"/>
              </a:spcAft>
              <a:buSzPts val="1200"/>
              <a:buNone/>
            </a:pPr>
            <a:r>
              <a:rPr lang="en" sz="800"/>
              <a:t>&lt;dependency&gt;</a:t>
            </a:r>
            <a:endParaRPr sz="800"/>
          </a:p>
          <a:p>
            <a:pPr indent="0" lvl="0" marL="0" rtl="0" algn="l">
              <a:lnSpc>
                <a:spcPct val="100000"/>
              </a:lnSpc>
              <a:spcBef>
                <a:spcPts val="600"/>
              </a:spcBef>
              <a:spcAft>
                <a:spcPts val="0"/>
              </a:spcAft>
              <a:buSzPts val="1200"/>
              <a:buNone/>
            </a:pPr>
            <a:r>
              <a:rPr lang="en" sz="800"/>
              <a:t>    &lt;groupId&gt;org.hamcrest&lt;/groupId&gt;</a:t>
            </a:r>
            <a:endParaRPr sz="800"/>
          </a:p>
          <a:p>
            <a:pPr indent="0" lvl="0" marL="0" rtl="0" algn="l">
              <a:lnSpc>
                <a:spcPct val="100000"/>
              </a:lnSpc>
              <a:spcBef>
                <a:spcPts val="600"/>
              </a:spcBef>
              <a:spcAft>
                <a:spcPts val="0"/>
              </a:spcAft>
              <a:buSzPts val="1200"/>
              <a:buNone/>
            </a:pPr>
            <a:r>
              <a:rPr lang="en" sz="800"/>
              <a:t>    &lt;artifactId&gt;</a:t>
            </a:r>
            <a:r>
              <a:rPr b="1" lang="en" sz="800"/>
              <a:t>hamcrest-library</a:t>
            </a:r>
            <a:r>
              <a:rPr lang="en" sz="800"/>
              <a:t>&lt;/artifactId&gt;</a:t>
            </a:r>
            <a:endParaRPr sz="800"/>
          </a:p>
          <a:p>
            <a:pPr indent="0" lvl="0" marL="0" rtl="0" algn="l">
              <a:lnSpc>
                <a:spcPct val="100000"/>
              </a:lnSpc>
              <a:spcBef>
                <a:spcPts val="600"/>
              </a:spcBef>
              <a:spcAft>
                <a:spcPts val="0"/>
              </a:spcAft>
              <a:buSzPts val="1200"/>
              <a:buNone/>
            </a:pPr>
            <a:r>
              <a:rPr lang="en" sz="800"/>
              <a:t>    &lt;version&gt;2.2&lt;/version&gt;</a:t>
            </a:r>
            <a:endParaRPr sz="800"/>
          </a:p>
          <a:p>
            <a:pPr indent="0" lvl="0" marL="0" rtl="0" algn="l">
              <a:lnSpc>
                <a:spcPct val="100000"/>
              </a:lnSpc>
              <a:spcBef>
                <a:spcPts val="600"/>
              </a:spcBef>
              <a:spcAft>
                <a:spcPts val="0"/>
              </a:spcAft>
              <a:buSzPts val="1200"/>
              <a:buNone/>
            </a:pPr>
            <a:r>
              <a:rPr lang="en" sz="800"/>
              <a:t>    &lt;scope&gt;</a:t>
            </a:r>
            <a:r>
              <a:rPr b="1" lang="en" sz="800"/>
              <a:t>test</a:t>
            </a:r>
            <a:r>
              <a:rPr lang="en" sz="800"/>
              <a:t>&lt;/scope&gt;</a:t>
            </a:r>
            <a:endParaRPr sz="800"/>
          </a:p>
          <a:p>
            <a:pPr indent="0" lvl="0" marL="0" rtl="0" algn="l">
              <a:lnSpc>
                <a:spcPct val="100000"/>
              </a:lnSpc>
              <a:spcBef>
                <a:spcPts val="600"/>
              </a:spcBef>
              <a:spcAft>
                <a:spcPts val="0"/>
              </a:spcAft>
              <a:buSzPts val="1200"/>
              <a:buNone/>
            </a:pPr>
            <a:r>
              <a:rPr lang="en" sz="800"/>
              <a:t>&lt;/dependency&gt;</a:t>
            </a:r>
            <a:endParaRPr sz="800"/>
          </a:p>
          <a:p>
            <a:pPr indent="0" lvl="0" marL="0" rtl="0" algn="l">
              <a:lnSpc>
                <a:spcPct val="100000"/>
              </a:lnSpc>
              <a:spcBef>
                <a:spcPts val="600"/>
              </a:spcBef>
              <a:spcAft>
                <a:spcPts val="0"/>
              </a:spcAft>
              <a:buSzPts val="1200"/>
              <a:buNone/>
            </a:pPr>
            <a:r>
              <a:rPr lang="en" sz="800"/>
              <a:t>&lt;dependency&gt;</a:t>
            </a:r>
            <a:endParaRPr sz="800"/>
          </a:p>
          <a:p>
            <a:pPr indent="0" lvl="0" marL="0" rtl="0" algn="l">
              <a:lnSpc>
                <a:spcPct val="100000"/>
              </a:lnSpc>
              <a:spcBef>
                <a:spcPts val="600"/>
              </a:spcBef>
              <a:spcAft>
                <a:spcPts val="0"/>
              </a:spcAft>
              <a:buSzPts val="1200"/>
              <a:buNone/>
            </a:pPr>
            <a:r>
              <a:rPr lang="en" sz="800"/>
              <a:t>    &lt;groupId&gt;com.jayway.jsonpath&lt;/groupId&gt;</a:t>
            </a:r>
            <a:endParaRPr sz="800"/>
          </a:p>
          <a:p>
            <a:pPr indent="0" lvl="0" marL="0" rtl="0" algn="l">
              <a:lnSpc>
                <a:spcPct val="100000"/>
              </a:lnSpc>
              <a:spcBef>
                <a:spcPts val="600"/>
              </a:spcBef>
              <a:spcAft>
                <a:spcPts val="0"/>
              </a:spcAft>
              <a:buSzPts val="1200"/>
              <a:buNone/>
            </a:pPr>
            <a:r>
              <a:rPr lang="en" sz="800"/>
              <a:t>    &lt;artifactId&gt;</a:t>
            </a:r>
            <a:r>
              <a:rPr b="1" lang="en" sz="800"/>
              <a:t>json-path</a:t>
            </a:r>
            <a:r>
              <a:rPr lang="en" sz="800"/>
              <a:t>&lt;/artifactId&gt;</a:t>
            </a:r>
            <a:endParaRPr sz="800"/>
          </a:p>
          <a:p>
            <a:pPr indent="0" lvl="0" marL="0" rtl="0" algn="l">
              <a:lnSpc>
                <a:spcPct val="100000"/>
              </a:lnSpc>
              <a:spcBef>
                <a:spcPts val="600"/>
              </a:spcBef>
              <a:spcAft>
                <a:spcPts val="0"/>
              </a:spcAft>
              <a:buSzPts val="1200"/>
              <a:buNone/>
            </a:pPr>
            <a:r>
              <a:rPr lang="en" sz="800"/>
              <a:t>    &lt;version&gt;2.5.0&lt;/version&gt;</a:t>
            </a:r>
            <a:endParaRPr sz="800"/>
          </a:p>
          <a:p>
            <a:pPr indent="0" lvl="0" marL="0" rtl="0" algn="l">
              <a:lnSpc>
                <a:spcPct val="100000"/>
              </a:lnSpc>
              <a:spcBef>
                <a:spcPts val="600"/>
              </a:spcBef>
              <a:spcAft>
                <a:spcPts val="0"/>
              </a:spcAft>
              <a:buSzPts val="1200"/>
              <a:buNone/>
            </a:pPr>
            <a:r>
              <a:rPr lang="en" sz="800"/>
              <a:t>    &lt;scope&gt;</a:t>
            </a:r>
            <a:r>
              <a:rPr b="1" lang="en" sz="800"/>
              <a:t>test</a:t>
            </a:r>
            <a:r>
              <a:rPr lang="en" sz="800"/>
              <a:t>&lt;/scope&gt;</a:t>
            </a:r>
            <a:endParaRPr sz="800"/>
          </a:p>
          <a:p>
            <a:pPr indent="0" lvl="0" marL="0" rtl="0" algn="l">
              <a:lnSpc>
                <a:spcPct val="100000"/>
              </a:lnSpc>
              <a:spcBef>
                <a:spcPts val="600"/>
              </a:spcBef>
              <a:spcAft>
                <a:spcPts val="0"/>
              </a:spcAft>
              <a:buSzPts val="1200"/>
              <a:buNone/>
            </a:pPr>
            <a:r>
              <a:rPr lang="en" sz="800"/>
              <a:t>&lt;/dependency&gt;</a:t>
            </a:r>
            <a:endParaRPr sz="800"/>
          </a:p>
          <a:p>
            <a:pPr indent="0" lvl="0" marL="0" rtl="0" algn="l">
              <a:lnSpc>
                <a:spcPct val="100000"/>
              </a:lnSpc>
              <a:spcBef>
                <a:spcPts val="600"/>
              </a:spcBef>
              <a:spcAft>
                <a:spcPts val="0"/>
              </a:spcAft>
              <a:buSzPts val="1200"/>
              <a:buNone/>
            </a:pPr>
            <a:r>
              <a:t/>
            </a:r>
            <a:endParaRPr sz="800"/>
          </a:p>
          <a:p>
            <a:pPr indent="0" lvl="0" marL="0" rtl="0" algn="l">
              <a:lnSpc>
                <a:spcPct val="100000"/>
              </a:lnSpc>
              <a:spcBef>
                <a:spcPts val="600"/>
              </a:spcBef>
              <a:spcAft>
                <a:spcPts val="0"/>
              </a:spcAft>
              <a:buSzPts val="1200"/>
              <a:buNone/>
            </a:pPr>
            <a:r>
              <a:t/>
            </a:r>
            <a:endParaRPr sz="800"/>
          </a:p>
          <a:p>
            <a:pPr indent="0" lvl="0" marL="0" rtl="0" algn="l">
              <a:lnSpc>
                <a:spcPct val="100000"/>
              </a:lnSpc>
              <a:spcBef>
                <a:spcPts val="600"/>
              </a:spcBef>
              <a:spcAft>
                <a:spcPts val="0"/>
              </a:spcAft>
              <a:buSzPts val="1200"/>
              <a:buNone/>
            </a:pPr>
            <a:r>
              <a:t/>
            </a:r>
            <a:endParaRPr sz="800"/>
          </a:p>
        </p:txBody>
      </p:sp>
      <p:sp>
        <p:nvSpPr>
          <p:cNvPr id="496" name="Google Shape;496;p32"/>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3"/>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rPr lang="en"/>
              <a:t>Spring Integration Tests Demo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4"/>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rPr lang="en"/>
              <a:t>API Documentation</a:t>
            </a:r>
            <a:endParaRPr/>
          </a:p>
          <a:p>
            <a:pPr indent="0" lvl="0" marL="0" rtl="0" algn="l">
              <a:lnSpc>
                <a:spcPct val="90000"/>
              </a:lnSpc>
              <a:spcBef>
                <a:spcPts val="0"/>
              </a:spcBef>
              <a:spcAft>
                <a:spcPts val="0"/>
              </a:spcAft>
              <a:buSzPts val="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512" name="Google Shape;512;p35"/>
          <p:cNvSpPr txBox="1"/>
          <p:nvPr>
            <p:ph idx="1" type="subTitle"/>
          </p:nvPr>
        </p:nvSpPr>
        <p:spPr>
          <a:xfrm>
            <a:off x="419100" y="987632"/>
            <a:ext cx="8305800" cy="36507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SzPts val="1400"/>
              <a:buChar char="●"/>
            </a:pPr>
            <a:r>
              <a:rPr b="1" lang="en"/>
              <a:t>The State of API Economy Report 2021</a:t>
            </a:r>
            <a:endParaRPr b="1"/>
          </a:p>
          <a:p>
            <a:pPr indent="-317500" lvl="1" marL="914400" rtl="0" algn="l">
              <a:lnSpc>
                <a:spcPct val="100000"/>
              </a:lnSpc>
              <a:spcBef>
                <a:spcPts val="0"/>
              </a:spcBef>
              <a:spcAft>
                <a:spcPts val="0"/>
              </a:spcAft>
              <a:buSzPts val="1400"/>
              <a:buChar char="○"/>
            </a:pPr>
            <a:r>
              <a:rPr lang="en"/>
              <a:t>In 2020, virtually all industries, from retail and manufacturing to finance and hospitality, shifted how they do business.</a:t>
            </a:r>
            <a:endParaRPr/>
          </a:p>
          <a:p>
            <a:pPr indent="0" lvl="0" marL="914400" rtl="0" algn="l">
              <a:lnSpc>
                <a:spcPct val="100000"/>
              </a:lnSpc>
              <a:spcBef>
                <a:spcPts val="0"/>
              </a:spcBef>
              <a:spcAft>
                <a:spcPts val="0"/>
              </a:spcAft>
              <a:buSzPts val="800"/>
              <a:buNone/>
            </a:pPr>
            <a:r>
              <a:t/>
            </a:r>
            <a:endParaRPr/>
          </a:p>
          <a:p>
            <a:pPr indent="0" lvl="0" marL="91440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914400" rtl="0" algn="l">
              <a:lnSpc>
                <a:spcPct val="100000"/>
              </a:lnSpc>
              <a:spcBef>
                <a:spcPts val="0"/>
              </a:spcBef>
              <a:spcAft>
                <a:spcPts val="0"/>
              </a:spcAft>
              <a:buSzPts val="800"/>
              <a:buNone/>
            </a:pPr>
            <a:r>
              <a:t/>
            </a:r>
            <a:endParaRPr/>
          </a:p>
          <a:p>
            <a:pPr indent="-317500" lvl="1" marL="914400" rtl="0" algn="l">
              <a:lnSpc>
                <a:spcPct val="100000"/>
              </a:lnSpc>
              <a:spcBef>
                <a:spcPts val="0"/>
              </a:spcBef>
              <a:spcAft>
                <a:spcPts val="0"/>
              </a:spcAft>
              <a:buSzPts val="1400"/>
              <a:buChar char="○"/>
            </a:pPr>
            <a:r>
              <a:rPr lang="en"/>
              <a:t>APIs are central to organizations’ needs and digital transformation efforts.</a:t>
            </a:r>
            <a:endParaRPr/>
          </a:p>
          <a:p>
            <a:pPr indent="0" lvl="0" marL="914400" rtl="0" algn="l">
              <a:lnSpc>
                <a:spcPct val="100000"/>
              </a:lnSpc>
              <a:spcBef>
                <a:spcPts val="0"/>
              </a:spcBef>
              <a:spcAft>
                <a:spcPts val="0"/>
              </a:spcAft>
              <a:buSzPts val="800"/>
              <a:buNone/>
            </a:pPr>
            <a:r>
              <a:t/>
            </a:r>
            <a:endParaRPr/>
          </a:p>
          <a:p>
            <a:pPr indent="-317500" lvl="1" marL="914400" rtl="0" algn="l">
              <a:lnSpc>
                <a:spcPct val="100000"/>
              </a:lnSpc>
              <a:spcBef>
                <a:spcPts val="0"/>
              </a:spcBef>
              <a:spcAft>
                <a:spcPts val="0"/>
              </a:spcAft>
              <a:buSzPts val="1400"/>
              <a:buChar char="○"/>
            </a:pPr>
            <a:r>
              <a:rPr lang="en"/>
              <a:t>APIs are the backbone of digital business ecosystems that encompass networks of partners, developers, and customers.</a:t>
            </a:r>
            <a:endParaRPr/>
          </a:p>
        </p:txBody>
      </p:sp>
      <p:sp>
        <p:nvSpPr>
          <p:cNvPr id="513" name="Google Shape;513;p3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14" name="Google Shape;514;p35"/>
          <p:cNvPicPr preferRelativeResize="0"/>
          <p:nvPr/>
        </p:nvPicPr>
        <p:blipFill rotWithShape="1">
          <a:blip r:embed="rId3">
            <a:alphaModFix/>
          </a:blip>
          <a:srcRect b="0" l="0" r="0" t="0"/>
          <a:stretch/>
        </p:blipFill>
        <p:spPr>
          <a:xfrm>
            <a:off x="2288250" y="1703225"/>
            <a:ext cx="4357799" cy="2061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520" name="Google Shape;520;p36"/>
          <p:cNvSpPr txBox="1"/>
          <p:nvPr>
            <p:ph idx="1" type="subTitle"/>
          </p:nvPr>
        </p:nvSpPr>
        <p:spPr>
          <a:xfrm>
            <a:off x="419100" y="911425"/>
            <a:ext cx="8305800" cy="35703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SzPts val="1400"/>
              <a:buChar char="●"/>
            </a:pPr>
            <a:r>
              <a:rPr b="1" lang="en"/>
              <a:t>API</a:t>
            </a:r>
            <a:r>
              <a:rPr lang="en"/>
              <a:t> is the acronym for </a:t>
            </a:r>
            <a:r>
              <a:rPr b="1" lang="en"/>
              <a:t>A</a:t>
            </a:r>
            <a:r>
              <a:rPr lang="en"/>
              <a:t>pplication </a:t>
            </a:r>
            <a:r>
              <a:rPr b="1" lang="en"/>
              <a:t>P</a:t>
            </a:r>
            <a:r>
              <a:rPr lang="en"/>
              <a:t>rogramming </a:t>
            </a:r>
            <a:r>
              <a:rPr b="1" lang="en"/>
              <a:t>I</a:t>
            </a:r>
            <a:r>
              <a:rPr lang="en"/>
              <a:t>nterface, which is a software intermediary that allows two applications to talk to each other.</a:t>
            </a:r>
            <a:endParaRPr/>
          </a:p>
          <a:p>
            <a:pPr indent="0" lvl="0" marL="457200" rtl="0" algn="l">
              <a:lnSpc>
                <a:spcPct val="100000"/>
              </a:lnSpc>
              <a:spcBef>
                <a:spcPts val="0"/>
              </a:spcBef>
              <a:spcAft>
                <a:spcPts val="0"/>
              </a:spcAft>
              <a:buSzPts val="800"/>
              <a:buNone/>
            </a:pPr>
            <a:r>
              <a:t/>
            </a:r>
            <a:endParaRPr/>
          </a:p>
          <a:p>
            <a:pPr indent="0" lvl="0" marL="457200" rtl="0" algn="l">
              <a:lnSpc>
                <a:spcPct val="100000"/>
              </a:lnSpc>
              <a:spcBef>
                <a:spcPts val="0"/>
              </a:spcBef>
              <a:spcAft>
                <a:spcPts val="0"/>
              </a:spcAft>
              <a:buSzPts val="800"/>
              <a:buNone/>
            </a:pPr>
            <a:r>
              <a:t/>
            </a:r>
            <a:endParaRPr/>
          </a:p>
          <a:p>
            <a:pPr indent="-317500" lvl="0" marL="457200" rtl="0" algn="l">
              <a:lnSpc>
                <a:spcPct val="100000"/>
              </a:lnSpc>
              <a:spcBef>
                <a:spcPts val="0"/>
              </a:spcBef>
              <a:spcAft>
                <a:spcPts val="0"/>
              </a:spcAft>
              <a:buSzPts val="1400"/>
              <a:buChar char="●"/>
            </a:pPr>
            <a:r>
              <a:rPr lang="en"/>
              <a:t>Web application:</a:t>
            </a:r>
            <a:endParaRPr/>
          </a:p>
          <a:p>
            <a:pPr indent="-317500" lvl="1" marL="914400" rtl="0" algn="l">
              <a:lnSpc>
                <a:spcPct val="100000"/>
              </a:lnSpc>
              <a:spcBef>
                <a:spcPts val="0"/>
              </a:spcBef>
              <a:spcAft>
                <a:spcPts val="0"/>
              </a:spcAft>
              <a:buSzPts val="1400"/>
              <a:buChar char="○"/>
            </a:pPr>
            <a:r>
              <a:rPr lang="en"/>
              <a:t>front-end and back-end components</a:t>
            </a:r>
            <a:endParaRPr/>
          </a:p>
          <a:p>
            <a:pPr indent="-317500" lvl="1" marL="914400" rtl="0" algn="l">
              <a:lnSpc>
                <a:spcPct val="100000"/>
              </a:lnSpc>
              <a:spcBef>
                <a:spcPts val="0"/>
              </a:spcBef>
              <a:spcAft>
                <a:spcPts val="0"/>
              </a:spcAft>
              <a:buSzPts val="1400"/>
              <a:buChar char="○"/>
            </a:pPr>
            <a:r>
              <a:rPr lang="en"/>
              <a:t>expose APIs as a back-end component for the front-end component or third-party app integrations</a:t>
            </a:r>
            <a:endParaRPr/>
          </a:p>
          <a:p>
            <a:pPr indent="-317500" lvl="1" marL="914400" rtl="0" algn="l">
              <a:lnSpc>
                <a:spcPct val="100000"/>
              </a:lnSpc>
              <a:spcBef>
                <a:spcPts val="0"/>
              </a:spcBef>
              <a:spcAft>
                <a:spcPts val="0"/>
              </a:spcAft>
              <a:buSzPts val="1400"/>
              <a:buChar char="○"/>
            </a:pPr>
            <a:r>
              <a:rPr lang="en"/>
              <a:t>good user experience is key to using any product - the same holds true for APIs.</a:t>
            </a:r>
            <a:endParaRPr/>
          </a:p>
          <a:p>
            <a:pPr indent="0" lvl="0" marL="914400" rtl="0" algn="l">
              <a:lnSpc>
                <a:spcPct val="100000"/>
              </a:lnSpc>
              <a:spcBef>
                <a:spcPts val="0"/>
              </a:spcBef>
              <a:spcAft>
                <a:spcPts val="0"/>
              </a:spcAft>
              <a:buSzPts val="800"/>
              <a:buNone/>
            </a:pPr>
            <a:r>
              <a:t/>
            </a:r>
            <a:endParaRPr/>
          </a:p>
          <a:p>
            <a:pPr indent="0" lvl="0" marL="914400" rtl="0" algn="l">
              <a:lnSpc>
                <a:spcPct val="100000"/>
              </a:lnSpc>
              <a:spcBef>
                <a:spcPts val="0"/>
              </a:spcBef>
              <a:spcAft>
                <a:spcPts val="0"/>
              </a:spcAft>
              <a:buSzPts val="800"/>
              <a:buNone/>
            </a:pPr>
            <a:r>
              <a:t/>
            </a:r>
            <a:endParaRPr/>
          </a:p>
          <a:p>
            <a:pPr indent="-317500" lvl="0" marL="457200" rtl="0" algn="l">
              <a:lnSpc>
                <a:spcPct val="100000"/>
              </a:lnSpc>
              <a:spcBef>
                <a:spcPts val="0"/>
              </a:spcBef>
              <a:spcAft>
                <a:spcPts val="0"/>
              </a:spcAft>
              <a:buSzPts val="1400"/>
              <a:buChar char="●"/>
            </a:pPr>
            <a:r>
              <a:rPr lang="en"/>
              <a:t>It is essential to have proper specifications/documentation of the back-end APIs:</a:t>
            </a:r>
            <a:endParaRPr/>
          </a:p>
          <a:p>
            <a:pPr indent="-317500" lvl="1" marL="914400" rtl="0" algn="l">
              <a:lnSpc>
                <a:spcPct val="100000"/>
              </a:lnSpc>
              <a:spcBef>
                <a:spcPts val="0"/>
              </a:spcBef>
              <a:spcAft>
                <a:spcPts val="0"/>
              </a:spcAft>
              <a:buSzPts val="1400"/>
              <a:buChar char="○"/>
            </a:pPr>
            <a:r>
              <a:rPr lang="en"/>
              <a:t>should be informative, readable, and easy to follow</a:t>
            </a:r>
            <a:endParaRPr/>
          </a:p>
          <a:p>
            <a:pPr indent="-317500" lvl="1" marL="914400" rtl="0" algn="l">
              <a:lnSpc>
                <a:spcPct val="100000"/>
              </a:lnSpc>
              <a:spcBef>
                <a:spcPts val="0"/>
              </a:spcBef>
              <a:spcAft>
                <a:spcPts val="0"/>
              </a:spcAft>
              <a:buSzPts val="1400"/>
              <a:buChar char="○"/>
            </a:pPr>
            <a:r>
              <a:rPr lang="en"/>
              <a:t>should simultaneously describe every change in the API</a:t>
            </a:r>
            <a:endParaRPr/>
          </a:p>
          <a:p>
            <a:pPr indent="-317500" lvl="1" marL="914400" rtl="0" algn="l">
              <a:lnSpc>
                <a:spcPct val="100000"/>
              </a:lnSpc>
              <a:spcBef>
                <a:spcPts val="0"/>
              </a:spcBef>
              <a:spcAft>
                <a:spcPts val="0"/>
              </a:spcAft>
              <a:buSzPts val="1400"/>
              <a:buChar char="○"/>
            </a:pPr>
            <a:r>
              <a:rPr lang="en"/>
              <a:t>should allow your API consumers to adopt it into their application quickly.</a:t>
            </a:r>
            <a:endParaRPr>
              <a:solidFill>
                <a:schemeClr val="dk1"/>
              </a:solidFill>
            </a:endParaRPr>
          </a:p>
        </p:txBody>
      </p:sp>
      <p:sp>
        <p:nvSpPr>
          <p:cNvPr id="521" name="Google Shape;521;p36"/>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7"/>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t/>
            </a:r>
            <a:endParaRPr/>
          </a:p>
          <a:p>
            <a:pPr indent="0" lvl="0" marL="0" rtl="0" algn="l">
              <a:lnSpc>
                <a:spcPct val="90000"/>
              </a:lnSpc>
              <a:spcBef>
                <a:spcPts val="0"/>
              </a:spcBef>
              <a:spcAft>
                <a:spcPts val="0"/>
              </a:spcAft>
              <a:buSzPts val="800"/>
              <a:buNone/>
            </a:pPr>
            <a:r>
              <a:t/>
            </a:r>
            <a:endParaRPr/>
          </a:p>
        </p:txBody>
      </p:sp>
      <p:sp>
        <p:nvSpPr>
          <p:cNvPr id="527" name="Google Shape;527;p37"/>
          <p:cNvSpPr txBox="1"/>
          <p:nvPr>
            <p:ph idx="4294967295" type="body"/>
          </p:nvPr>
        </p:nvSpPr>
        <p:spPr>
          <a:xfrm>
            <a:off x="408138" y="2306992"/>
            <a:ext cx="8327700" cy="4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FFFFFF"/>
                </a:solidFill>
                <a:latin typeface="Proxima Nova Extrabold"/>
                <a:ea typeface="Proxima Nova Extrabold"/>
                <a:cs typeface="Proxima Nova Extrabold"/>
                <a:sym typeface="Proxima Nova Extrabold"/>
              </a:rPr>
              <a:t>What is API Documentation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533" name="Google Shape;533;p38"/>
          <p:cNvSpPr txBox="1"/>
          <p:nvPr>
            <p:ph idx="1" type="subTitle"/>
          </p:nvPr>
        </p:nvSpPr>
        <p:spPr>
          <a:xfrm>
            <a:off x="419100" y="911425"/>
            <a:ext cx="8305800" cy="3570300"/>
          </a:xfrm>
          <a:prstGeom prst="rect">
            <a:avLst/>
          </a:prstGeom>
          <a:noFill/>
          <a:ln>
            <a:noFill/>
          </a:ln>
        </p:spPr>
        <p:txBody>
          <a:bodyPr anchorCtr="0" anchor="ctr" bIns="0" lIns="0" spcFirstLastPara="1" rIns="0" wrap="square" tIns="0">
            <a:noAutofit/>
          </a:bodyPr>
          <a:lstStyle/>
          <a:p>
            <a:pPr indent="-355600" lvl="0" marL="457200" rtl="0" algn="just">
              <a:lnSpc>
                <a:spcPct val="100000"/>
              </a:lnSpc>
              <a:spcBef>
                <a:spcPts val="0"/>
              </a:spcBef>
              <a:spcAft>
                <a:spcPts val="0"/>
              </a:spcAft>
              <a:buSzPts val="2000"/>
              <a:buChar char="●"/>
            </a:pPr>
            <a:r>
              <a:rPr lang="en" sz="1900">
                <a:solidFill>
                  <a:schemeClr val="dk1"/>
                </a:solidFill>
              </a:rPr>
              <a:t>The information that is required to successfully consume and integrate with an API.</a:t>
            </a:r>
            <a:endParaRPr sz="1900">
              <a:solidFill>
                <a:schemeClr val="dk1"/>
              </a:solidFill>
            </a:endParaRPr>
          </a:p>
          <a:p>
            <a:pPr indent="0" lvl="0" marL="457200" rtl="0" algn="just">
              <a:lnSpc>
                <a:spcPct val="100000"/>
              </a:lnSpc>
              <a:spcBef>
                <a:spcPts val="0"/>
              </a:spcBef>
              <a:spcAft>
                <a:spcPts val="0"/>
              </a:spcAft>
              <a:buSzPts val="800"/>
              <a:buNone/>
            </a:pPr>
            <a:r>
              <a:t/>
            </a:r>
            <a:endParaRPr sz="1900">
              <a:solidFill>
                <a:schemeClr val="dk1"/>
              </a:solidFill>
            </a:endParaRPr>
          </a:p>
          <a:p>
            <a:pPr indent="0" lvl="0" marL="457200" rtl="0" algn="just">
              <a:lnSpc>
                <a:spcPct val="100000"/>
              </a:lnSpc>
              <a:spcBef>
                <a:spcPts val="0"/>
              </a:spcBef>
              <a:spcAft>
                <a:spcPts val="0"/>
              </a:spcAft>
              <a:buSzPts val="800"/>
              <a:buNone/>
            </a:pPr>
            <a:r>
              <a:t/>
            </a:r>
            <a:endParaRPr sz="1900">
              <a:solidFill>
                <a:schemeClr val="dk1"/>
              </a:solidFill>
            </a:endParaRPr>
          </a:p>
          <a:p>
            <a:pPr indent="-355600" lvl="0" marL="457200" rtl="0" algn="just">
              <a:lnSpc>
                <a:spcPct val="100000"/>
              </a:lnSpc>
              <a:spcBef>
                <a:spcPts val="0"/>
              </a:spcBef>
              <a:spcAft>
                <a:spcPts val="0"/>
              </a:spcAft>
              <a:buClr>
                <a:schemeClr val="dk1"/>
              </a:buClr>
              <a:buSzPts val="2000"/>
              <a:buChar char="●"/>
            </a:pPr>
            <a:r>
              <a:rPr lang="en" sz="1900">
                <a:solidFill>
                  <a:schemeClr val="dk1"/>
                </a:solidFill>
              </a:rPr>
              <a:t>The first interface that’s used by users and customers to consume your API offering.</a:t>
            </a:r>
            <a:endParaRPr sz="1900">
              <a:solidFill>
                <a:schemeClr val="dk1"/>
              </a:solidFill>
            </a:endParaRPr>
          </a:p>
        </p:txBody>
      </p:sp>
      <p:sp>
        <p:nvSpPr>
          <p:cNvPr id="534" name="Google Shape;534;p38"/>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540" name="Google Shape;540;p39"/>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41" name="Google Shape;541;p39"/>
          <p:cNvPicPr preferRelativeResize="0"/>
          <p:nvPr/>
        </p:nvPicPr>
        <p:blipFill rotWithShape="1">
          <a:blip r:embed="rId3">
            <a:alphaModFix/>
          </a:blip>
          <a:srcRect b="0" l="0" r="0" t="0"/>
          <a:stretch/>
        </p:blipFill>
        <p:spPr>
          <a:xfrm>
            <a:off x="1851350" y="491300"/>
            <a:ext cx="5162275" cy="427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What is Software Testing?</a:t>
            </a:r>
            <a:endParaRPr/>
          </a:p>
        </p:txBody>
      </p:sp>
      <p:sp>
        <p:nvSpPr>
          <p:cNvPr id="279" name="Google Shape;279;p4"/>
          <p:cNvSpPr txBox="1"/>
          <p:nvPr>
            <p:ph idx="1" type="subTitle"/>
          </p:nvPr>
        </p:nvSpPr>
        <p:spPr>
          <a:xfrm>
            <a:off x="419100" y="1119843"/>
            <a:ext cx="8305800" cy="3545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Software testing is a process of identifying the correctness of software by considering its all attributes (Reliability, Scalability, Portability, Re-usability, Usability) and evaluating the execution of software components to find the software bugs or errors or defects.</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rPr lang="en"/>
              <a:t>Testing is a group of techniques to determine the correctness of the application under the predefined script but, testing cannot find all the defects of application. It does not demonstrate that a product functions properly under all conditions but only that it is not working in some specific conditions.</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p:txBody>
      </p:sp>
      <p:sp>
        <p:nvSpPr>
          <p:cNvPr id="280" name="Google Shape;280;p4"/>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281" name="Google Shape;281;p4"/>
          <p:cNvPicPr preferRelativeResize="0"/>
          <p:nvPr/>
        </p:nvPicPr>
        <p:blipFill rotWithShape="1">
          <a:blip r:embed="rId3">
            <a:alphaModFix/>
          </a:blip>
          <a:srcRect b="0" l="0" r="0" t="0"/>
          <a:stretch/>
        </p:blipFill>
        <p:spPr>
          <a:xfrm>
            <a:off x="3407725" y="1796986"/>
            <a:ext cx="2328543" cy="154953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547" name="Google Shape;547;p40"/>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48" name="Google Shape;548;p40"/>
          <p:cNvPicPr preferRelativeResize="0"/>
          <p:nvPr/>
        </p:nvPicPr>
        <p:blipFill rotWithShape="1">
          <a:blip r:embed="rId3">
            <a:alphaModFix/>
          </a:blip>
          <a:srcRect b="0" l="0" r="0" t="0"/>
          <a:stretch/>
        </p:blipFill>
        <p:spPr>
          <a:xfrm>
            <a:off x="1110300" y="1250175"/>
            <a:ext cx="6923401" cy="2989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554" name="Google Shape;554;p41"/>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55" name="Google Shape;555;p41"/>
          <p:cNvPicPr preferRelativeResize="0"/>
          <p:nvPr/>
        </p:nvPicPr>
        <p:blipFill rotWithShape="1">
          <a:blip r:embed="rId3">
            <a:alphaModFix/>
          </a:blip>
          <a:srcRect b="0" l="0" r="0" t="0"/>
          <a:stretch/>
        </p:blipFill>
        <p:spPr>
          <a:xfrm>
            <a:off x="1691450" y="473675"/>
            <a:ext cx="5761099" cy="41961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561" name="Google Shape;561;p42"/>
          <p:cNvSpPr txBox="1"/>
          <p:nvPr>
            <p:ph idx="1" type="subTitle"/>
          </p:nvPr>
        </p:nvSpPr>
        <p:spPr>
          <a:xfrm>
            <a:off x="419100" y="911425"/>
            <a:ext cx="8305800" cy="35703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SzPts val="1400"/>
              <a:buChar char="●"/>
            </a:pPr>
            <a:r>
              <a:rPr b="1" lang="en"/>
              <a:t>Conclusions</a:t>
            </a:r>
            <a:r>
              <a:rPr b="1" lang="en"/>
              <a:t> - </a:t>
            </a:r>
            <a:r>
              <a:rPr b="1" lang="en">
                <a:solidFill>
                  <a:schemeClr val="dk1"/>
                </a:solidFill>
              </a:rPr>
              <a:t>API Documentation:</a:t>
            </a:r>
            <a:endParaRPr b="1">
              <a:solidFill>
                <a:schemeClr val="dk1"/>
              </a:solidFill>
            </a:endParaRPr>
          </a:p>
          <a:p>
            <a:pPr indent="0" lvl="0" marL="457200" rtl="0" algn="l">
              <a:lnSpc>
                <a:spcPct val="100000"/>
              </a:lnSpc>
              <a:spcBef>
                <a:spcPts val="0"/>
              </a:spcBef>
              <a:spcAft>
                <a:spcPts val="0"/>
              </a:spcAft>
              <a:buSzPts val="800"/>
              <a:buNone/>
            </a:pPr>
            <a:r>
              <a:t/>
            </a:r>
            <a:endParaRPr b="1">
              <a:solidFill>
                <a:schemeClr val="dk1"/>
              </a:solidFill>
            </a:endParaRPr>
          </a:p>
          <a:p>
            <a:pPr indent="0" lvl="0" marL="457200" rtl="0" algn="l">
              <a:lnSpc>
                <a:spcPct val="100000"/>
              </a:lnSpc>
              <a:spcBef>
                <a:spcPts val="0"/>
              </a:spcBef>
              <a:spcAft>
                <a:spcPts val="0"/>
              </a:spcAft>
              <a:buSzPts val="800"/>
              <a:buNone/>
            </a:pPr>
            <a:r>
              <a:t/>
            </a:r>
            <a:endParaRPr b="1">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a critical element in the API lifecycle and vital link between API providers and consumers.</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can sometimes be the difference between a successful API that receives ample adoption, and one that’s problematic and ultimately avoided.</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good documentation accelerates development and consumption, and reduces the money and time that would otherwise be spent answering support calls.</a:t>
            </a:r>
            <a:endParaRPr>
              <a:solidFill>
                <a:schemeClr val="dk1"/>
              </a:solidFill>
            </a:endParaRPr>
          </a:p>
        </p:txBody>
      </p:sp>
      <p:sp>
        <p:nvSpPr>
          <p:cNvPr id="562" name="Google Shape;562;p42"/>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568" name="Google Shape;568;p43"/>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69" name="Google Shape;569;p43"/>
          <p:cNvPicPr preferRelativeResize="0"/>
          <p:nvPr/>
        </p:nvPicPr>
        <p:blipFill rotWithShape="1">
          <a:blip r:embed="rId3">
            <a:alphaModFix/>
          </a:blip>
          <a:srcRect b="0" l="0" r="0" t="0"/>
          <a:stretch/>
        </p:blipFill>
        <p:spPr>
          <a:xfrm>
            <a:off x="1281987" y="1445000"/>
            <a:ext cx="6580026" cy="2640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4"/>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t/>
            </a:r>
            <a:endParaRPr/>
          </a:p>
          <a:p>
            <a:pPr indent="0" lvl="0" marL="0" rtl="0" algn="l">
              <a:lnSpc>
                <a:spcPct val="90000"/>
              </a:lnSpc>
              <a:spcBef>
                <a:spcPts val="0"/>
              </a:spcBef>
              <a:spcAft>
                <a:spcPts val="0"/>
              </a:spcAft>
              <a:buSzPts val="800"/>
              <a:buNone/>
            </a:pPr>
            <a:r>
              <a:t/>
            </a:r>
            <a:endParaRPr/>
          </a:p>
        </p:txBody>
      </p:sp>
      <p:sp>
        <p:nvSpPr>
          <p:cNvPr id="575" name="Google Shape;575;p44"/>
          <p:cNvSpPr txBox="1"/>
          <p:nvPr>
            <p:ph idx="4294967295" type="body"/>
          </p:nvPr>
        </p:nvSpPr>
        <p:spPr>
          <a:xfrm>
            <a:off x="408138" y="2306992"/>
            <a:ext cx="8327700" cy="4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FFFFFF"/>
                </a:solidFill>
                <a:latin typeface="Proxima Nova Extrabold"/>
                <a:ea typeface="Proxima Nova Extrabold"/>
                <a:cs typeface="Proxima Nova Extrabold"/>
                <a:sym typeface="Proxima Nova Extrabold"/>
              </a:rPr>
              <a:t>Open API</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581" name="Google Shape;581;p45"/>
          <p:cNvSpPr txBox="1"/>
          <p:nvPr>
            <p:ph idx="1" type="subTitle"/>
          </p:nvPr>
        </p:nvSpPr>
        <p:spPr>
          <a:xfrm>
            <a:off x="419100" y="911425"/>
            <a:ext cx="8305800" cy="35703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SzPts val="1400"/>
              <a:buChar char="●"/>
            </a:pPr>
            <a:r>
              <a:rPr b="1" lang="en">
                <a:solidFill>
                  <a:schemeClr val="dk1"/>
                </a:solidFill>
              </a:rPr>
              <a:t>OAS</a:t>
            </a:r>
            <a:r>
              <a:rPr lang="en">
                <a:solidFill>
                  <a:schemeClr val="dk1"/>
                </a:solidFill>
              </a:rPr>
              <a:t> (</a:t>
            </a:r>
            <a:r>
              <a:rPr b="1" lang="en">
                <a:solidFill>
                  <a:schemeClr val="dk1"/>
                </a:solidFill>
              </a:rPr>
              <a:t>Open API Specification</a:t>
            </a:r>
            <a:r>
              <a:rPr lang="en">
                <a:solidFill>
                  <a:schemeClr val="dk1"/>
                </a:solidFill>
              </a:rPr>
              <a:t>), formerly Swagger Specification</a:t>
            </a:r>
            <a:endParaRPr b="1">
              <a:solidFill>
                <a:schemeClr val="dk1"/>
              </a:solidFill>
            </a:endParaRPr>
          </a:p>
          <a:p>
            <a:pPr indent="0" lvl="0" marL="457200" rtl="0" algn="l">
              <a:lnSpc>
                <a:spcPct val="100000"/>
              </a:lnSpc>
              <a:spcBef>
                <a:spcPts val="0"/>
              </a:spcBef>
              <a:spcAft>
                <a:spcPts val="0"/>
              </a:spcAft>
              <a:buSzPts val="800"/>
              <a:buNone/>
            </a:pPr>
            <a:r>
              <a:t/>
            </a:r>
            <a:endParaRPr b="1">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the most popular and used by many big companies</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gives you the ability to design your API in a way that can be easily consumed by humans as well as machines</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an API description format for REST APIs</a:t>
            </a:r>
            <a:endParaRPr>
              <a:solidFill>
                <a:schemeClr val="dk1"/>
              </a:solidFill>
            </a:endParaRPr>
          </a:p>
        </p:txBody>
      </p:sp>
      <p:sp>
        <p:nvSpPr>
          <p:cNvPr id="582" name="Google Shape;582;p4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588" name="Google Shape;588;p46"/>
          <p:cNvSpPr txBox="1"/>
          <p:nvPr>
            <p:ph idx="1" type="subTitle"/>
          </p:nvPr>
        </p:nvSpPr>
        <p:spPr>
          <a:xfrm>
            <a:off x="419100" y="911425"/>
            <a:ext cx="8305800" cy="35703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SzPts val="1400"/>
              <a:buChar char="●"/>
            </a:pPr>
            <a:r>
              <a:rPr b="1" lang="en">
                <a:solidFill>
                  <a:schemeClr val="dk1"/>
                </a:solidFill>
              </a:rPr>
              <a:t>Swagger</a:t>
            </a:r>
            <a:endParaRPr b="1">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a set of open-source tools built around the OpenAPI Specification that can help you design, build, document and consume REST APIs.</a:t>
            </a:r>
            <a:endParaRPr>
              <a:solidFill>
                <a:schemeClr val="dk1"/>
              </a:solidFill>
            </a:endParaRPr>
          </a:p>
          <a:p>
            <a:pPr indent="0" lvl="0" marL="0" rtl="0" algn="l">
              <a:lnSpc>
                <a:spcPct val="100000"/>
              </a:lnSpc>
              <a:spcBef>
                <a:spcPts val="0"/>
              </a:spcBef>
              <a:spcAft>
                <a:spcPts val="0"/>
              </a:spcAft>
              <a:buSzPts val="800"/>
              <a:buNone/>
            </a:pPr>
            <a:r>
              <a:t/>
            </a:r>
            <a:endParaRPr>
              <a:solidFill>
                <a:schemeClr val="dk1"/>
              </a:solidFill>
            </a:endParaRPr>
          </a:p>
          <a:p>
            <a:pPr indent="0" lvl="0" marL="0" rtl="0" algn="l">
              <a:lnSpc>
                <a:spcPct val="100000"/>
              </a:lnSpc>
              <a:spcBef>
                <a:spcPts val="0"/>
              </a:spcBef>
              <a:spcAft>
                <a:spcPts val="0"/>
              </a:spcAft>
              <a:buSzPts val="800"/>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 The major Swagger tools include:</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    </a:t>
            </a:r>
            <a:r>
              <a:rPr b="1" lang="en">
                <a:solidFill>
                  <a:schemeClr val="dk1"/>
                </a:solidFill>
              </a:rPr>
              <a:t>Swagger Editor</a:t>
            </a:r>
            <a:r>
              <a:rPr lang="en">
                <a:solidFill>
                  <a:schemeClr val="dk1"/>
                </a:solidFill>
              </a:rPr>
              <a:t> – browser-based editor where you can write OpenAPI specs.</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    </a:t>
            </a:r>
            <a:r>
              <a:rPr b="1" lang="en">
                <a:solidFill>
                  <a:schemeClr val="dk1"/>
                </a:solidFill>
              </a:rPr>
              <a:t>Swagger UI</a:t>
            </a:r>
            <a:r>
              <a:rPr lang="en">
                <a:solidFill>
                  <a:schemeClr val="dk1"/>
                </a:solidFill>
              </a:rPr>
              <a:t> – renders OpenAPI specs as interactive API documentation.</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    </a:t>
            </a:r>
            <a:r>
              <a:rPr b="1" lang="en">
                <a:solidFill>
                  <a:schemeClr val="dk1"/>
                </a:solidFill>
              </a:rPr>
              <a:t>Swagger Codegen</a:t>
            </a:r>
            <a:r>
              <a:rPr lang="en">
                <a:solidFill>
                  <a:schemeClr val="dk1"/>
                </a:solidFill>
              </a:rPr>
              <a:t> – generates server stubs and client libraries from an OpenAPI spec.</a:t>
            </a:r>
            <a:endParaRPr>
              <a:solidFill>
                <a:schemeClr val="dk1"/>
              </a:solidFill>
            </a:endParaRPr>
          </a:p>
        </p:txBody>
      </p:sp>
      <p:sp>
        <p:nvSpPr>
          <p:cNvPr id="589" name="Google Shape;589;p46"/>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595" name="Google Shape;595;p47"/>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96" name="Google Shape;596;p47"/>
          <p:cNvPicPr preferRelativeResize="0"/>
          <p:nvPr/>
        </p:nvPicPr>
        <p:blipFill rotWithShape="1">
          <a:blip r:embed="rId3">
            <a:alphaModFix/>
          </a:blip>
          <a:srcRect b="0" l="0" r="0" t="0"/>
          <a:stretch/>
        </p:blipFill>
        <p:spPr>
          <a:xfrm>
            <a:off x="982425" y="445788"/>
            <a:ext cx="6969456" cy="4251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602" name="Google Shape;602;p48"/>
          <p:cNvSpPr txBox="1"/>
          <p:nvPr>
            <p:ph idx="1" type="subTitle"/>
          </p:nvPr>
        </p:nvSpPr>
        <p:spPr>
          <a:xfrm>
            <a:off x="419100" y="911425"/>
            <a:ext cx="8305800" cy="35703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SzPts val="1400"/>
              <a:buChar char="●"/>
            </a:pPr>
            <a:r>
              <a:rPr b="1" lang="en">
                <a:solidFill>
                  <a:schemeClr val="dk1"/>
                </a:solidFill>
              </a:rPr>
              <a:t>Open API</a:t>
            </a:r>
            <a:endParaRPr b="1">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OAS defines an API’s contract</a:t>
            </a:r>
            <a:endParaRPr>
              <a:solidFill>
                <a:schemeClr val="dk1"/>
              </a:solidFill>
            </a:endParaRPr>
          </a:p>
          <a:p>
            <a:pPr indent="-317500" lvl="2" marL="1371600" rtl="0" algn="l">
              <a:lnSpc>
                <a:spcPct val="100000"/>
              </a:lnSpc>
              <a:spcBef>
                <a:spcPts val="0"/>
              </a:spcBef>
              <a:spcAft>
                <a:spcPts val="0"/>
              </a:spcAft>
              <a:buClr>
                <a:schemeClr val="dk1"/>
              </a:buClr>
              <a:buSzPts val="1400"/>
              <a:buChar char="■"/>
            </a:pPr>
            <a:r>
              <a:rPr lang="en">
                <a:solidFill>
                  <a:schemeClr val="dk1"/>
                </a:solidFill>
              </a:rPr>
              <a:t>describes what the API does</a:t>
            </a:r>
            <a:endParaRPr>
              <a:solidFill>
                <a:schemeClr val="dk1"/>
              </a:solidFill>
            </a:endParaRPr>
          </a:p>
          <a:p>
            <a:pPr indent="-317500" lvl="2" marL="1371600" rtl="0" algn="l">
              <a:lnSpc>
                <a:spcPct val="100000"/>
              </a:lnSpc>
              <a:spcBef>
                <a:spcPts val="0"/>
              </a:spcBef>
              <a:spcAft>
                <a:spcPts val="0"/>
              </a:spcAft>
              <a:buClr>
                <a:schemeClr val="dk1"/>
              </a:buClr>
              <a:buSzPts val="1400"/>
              <a:buChar char="■"/>
            </a:pPr>
            <a:r>
              <a:rPr lang="en">
                <a:solidFill>
                  <a:schemeClr val="dk1"/>
                </a:solidFill>
              </a:rPr>
              <a:t>describe it’s request parameters and response objects</a:t>
            </a:r>
            <a:endParaRPr>
              <a:solidFill>
                <a:schemeClr val="dk1"/>
              </a:solidFill>
            </a:endParaRPr>
          </a:p>
          <a:p>
            <a:pPr indent="-317500" lvl="2" marL="1371600" rtl="0" algn="l">
              <a:lnSpc>
                <a:spcPct val="100000"/>
              </a:lnSpc>
              <a:spcBef>
                <a:spcPts val="0"/>
              </a:spcBef>
              <a:spcAft>
                <a:spcPts val="0"/>
              </a:spcAft>
              <a:buClr>
                <a:schemeClr val="dk1"/>
              </a:buClr>
              <a:buSzPts val="1400"/>
              <a:buChar char="■"/>
            </a:pPr>
            <a:r>
              <a:rPr lang="en">
                <a:solidFill>
                  <a:schemeClr val="dk1"/>
                </a:solidFill>
              </a:rPr>
              <a:t>describe all this without any indication of code implementation.</a:t>
            </a:r>
            <a:endParaRPr>
              <a:solidFill>
                <a:schemeClr val="dk1"/>
              </a:solidFill>
            </a:endParaRPr>
          </a:p>
          <a:p>
            <a:pPr indent="0" lvl="0" marL="0" rtl="0" algn="l">
              <a:lnSpc>
                <a:spcPct val="100000"/>
              </a:lnSpc>
              <a:spcBef>
                <a:spcPts val="0"/>
              </a:spcBef>
              <a:spcAft>
                <a:spcPts val="0"/>
              </a:spcAft>
              <a:buSzPts val="800"/>
              <a:buNone/>
            </a:pPr>
            <a:r>
              <a:t/>
            </a:r>
            <a:endParaRPr>
              <a:solidFill>
                <a:schemeClr val="dk1"/>
              </a:solidFill>
            </a:endParaRPr>
          </a:p>
          <a:p>
            <a:pPr indent="0" lvl="0" marL="0" rtl="0" algn="l">
              <a:lnSpc>
                <a:spcPct val="100000"/>
              </a:lnSpc>
              <a:spcBef>
                <a:spcPts val="0"/>
              </a:spcBef>
              <a:spcAft>
                <a:spcPts val="0"/>
              </a:spcAft>
              <a:buSzPts val="800"/>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 Benefits of defining your API with OpenAPI:</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generating documentation for your API</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help internal team members understand the API and agree on its attributes</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help external users understand the API and what it can do</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create tests for your API</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generate implementation code and SDKs</a:t>
            </a:r>
            <a:endParaRPr>
              <a:solidFill>
                <a:schemeClr val="dk1"/>
              </a:solidFill>
            </a:endParaRPr>
          </a:p>
        </p:txBody>
      </p:sp>
      <p:sp>
        <p:nvSpPr>
          <p:cNvPr id="603" name="Google Shape;603;p48"/>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609" name="Google Shape;609;p49"/>
          <p:cNvSpPr txBox="1"/>
          <p:nvPr>
            <p:ph idx="1" type="subTitle"/>
          </p:nvPr>
        </p:nvSpPr>
        <p:spPr>
          <a:xfrm>
            <a:off x="419100" y="911425"/>
            <a:ext cx="8305800" cy="3570300"/>
          </a:xfrm>
          <a:prstGeom prst="rect">
            <a:avLst/>
          </a:prstGeom>
          <a:noFill/>
          <a:ln>
            <a:noFill/>
          </a:ln>
        </p:spPr>
        <p:txBody>
          <a:bodyPr anchorCtr="0" anchor="ctr" bIns="0" lIns="0" spcFirstLastPara="1" rIns="0" wrap="square" tIns="0">
            <a:noAutofit/>
          </a:bodyPr>
          <a:lstStyle/>
          <a:p>
            <a:pPr indent="-342900" lvl="0" marL="457200" rtl="0" algn="l">
              <a:lnSpc>
                <a:spcPct val="100000"/>
              </a:lnSpc>
              <a:spcBef>
                <a:spcPts val="0"/>
              </a:spcBef>
              <a:spcAft>
                <a:spcPts val="0"/>
              </a:spcAft>
              <a:buSzPts val="1800"/>
              <a:buChar char="●"/>
            </a:pPr>
            <a:r>
              <a:rPr b="1" lang="en" sz="1700">
                <a:solidFill>
                  <a:schemeClr val="dk1"/>
                </a:solidFill>
              </a:rPr>
              <a:t>Approaches to Open API</a:t>
            </a:r>
            <a:endParaRPr b="1" sz="1700">
              <a:solidFill>
                <a:schemeClr val="dk1"/>
              </a:solidFill>
            </a:endParaRPr>
          </a:p>
          <a:p>
            <a:pPr indent="0" lvl="0" marL="457200" rtl="0" algn="l">
              <a:lnSpc>
                <a:spcPct val="100000"/>
              </a:lnSpc>
              <a:spcBef>
                <a:spcPts val="0"/>
              </a:spcBef>
              <a:spcAft>
                <a:spcPts val="0"/>
              </a:spcAft>
              <a:buSzPts val="800"/>
              <a:buNone/>
            </a:pPr>
            <a:r>
              <a:t/>
            </a:r>
            <a:endParaRPr b="1" sz="17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700">
                <a:solidFill>
                  <a:schemeClr val="dk1"/>
                </a:solidFill>
              </a:rPr>
              <a:t>Design First</a:t>
            </a:r>
            <a:endParaRPr sz="1700">
              <a:solidFill>
                <a:schemeClr val="dk1"/>
              </a:solidFill>
            </a:endParaRPr>
          </a:p>
          <a:p>
            <a:pPr indent="0" lvl="0" marL="914400" rtl="0" algn="l">
              <a:lnSpc>
                <a:spcPct val="100000"/>
              </a:lnSpc>
              <a:spcBef>
                <a:spcPts val="0"/>
              </a:spcBef>
              <a:spcAft>
                <a:spcPts val="0"/>
              </a:spcAft>
              <a:buSzPts val="800"/>
              <a:buNone/>
            </a:pPr>
            <a:r>
              <a:t/>
            </a:r>
            <a:endParaRPr sz="17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700">
                <a:solidFill>
                  <a:schemeClr val="dk1"/>
                </a:solidFill>
              </a:rPr>
              <a:t>Code First</a:t>
            </a:r>
            <a:endParaRPr sz="1700">
              <a:solidFill>
                <a:schemeClr val="dk1"/>
              </a:solidFill>
            </a:endParaRPr>
          </a:p>
        </p:txBody>
      </p:sp>
      <p:sp>
        <p:nvSpPr>
          <p:cNvPr id="610" name="Google Shape;610;p49"/>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Types of Software testing</a:t>
            </a:r>
            <a:endParaRPr/>
          </a:p>
        </p:txBody>
      </p:sp>
      <p:pic>
        <p:nvPicPr>
          <p:cNvPr id="287" name="Google Shape;287;p5"/>
          <p:cNvPicPr preferRelativeResize="0"/>
          <p:nvPr/>
        </p:nvPicPr>
        <p:blipFill rotWithShape="1">
          <a:blip r:embed="rId3">
            <a:alphaModFix/>
          </a:blip>
          <a:srcRect b="0" l="0" r="0" t="0"/>
          <a:stretch/>
        </p:blipFill>
        <p:spPr>
          <a:xfrm>
            <a:off x="1684302" y="856675"/>
            <a:ext cx="5775375" cy="3380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616" name="Google Shape;616;p50"/>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17" name="Google Shape;617;p50"/>
          <p:cNvPicPr preferRelativeResize="0"/>
          <p:nvPr/>
        </p:nvPicPr>
        <p:blipFill rotWithShape="1">
          <a:blip r:embed="rId3">
            <a:alphaModFix/>
          </a:blip>
          <a:srcRect b="0" l="0" r="0" t="0"/>
          <a:stretch/>
        </p:blipFill>
        <p:spPr>
          <a:xfrm>
            <a:off x="152400" y="944216"/>
            <a:ext cx="8839201" cy="365901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623" name="Google Shape;623;p51"/>
          <p:cNvSpPr txBox="1"/>
          <p:nvPr>
            <p:ph idx="1" type="subTitle"/>
          </p:nvPr>
        </p:nvSpPr>
        <p:spPr>
          <a:xfrm>
            <a:off x="419100" y="911425"/>
            <a:ext cx="8305800" cy="3810900"/>
          </a:xfrm>
          <a:prstGeom prst="rect">
            <a:avLst/>
          </a:prstGeom>
          <a:noFill/>
          <a:ln>
            <a:noFill/>
          </a:ln>
        </p:spPr>
        <p:txBody>
          <a:bodyPr anchorCtr="0" anchor="ctr" bIns="0" lIns="0" spcFirstLastPara="1" rIns="0" wrap="square" tIns="0">
            <a:noAutofit/>
          </a:bodyPr>
          <a:lstStyle/>
          <a:p>
            <a:pPr indent="-323850" lvl="0" marL="457200" rtl="0" algn="l">
              <a:lnSpc>
                <a:spcPct val="100000"/>
              </a:lnSpc>
              <a:spcBef>
                <a:spcPts val="0"/>
              </a:spcBef>
              <a:spcAft>
                <a:spcPts val="0"/>
              </a:spcAft>
              <a:buClr>
                <a:schemeClr val="dk1"/>
              </a:buClr>
              <a:buSzPts val="1500"/>
              <a:buChar char="●"/>
            </a:pPr>
            <a:r>
              <a:rPr b="1" lang="en" sz="1400">
                <a:solidFill>
                  <a:schemeClr val="dk1"/>
                </a:solidFill>
              </a:rPr>
              <a:t>How to generate OpenAPI from existing APIs ?</a:t>
            </a:r>
            <a:endParaRPr b="1" sz="1400">
              <a:solidFill>
                <a:schemeClr val="dk1"/>
              </a:solidFill>
            </a:endParaRPr>
          </a:p>
          <a:p>
            <a:pPr indent="0" lvl="0" marL="457200" rtl="0" algn="l">
              <a:lnSpc>
                <a:spcPct val="100000"/>
              </a:lnSpc>
              <a:spcBef>
                <a:spcPts val="0"/>
              </a:spcBef>
              <a:spcAft>
                <a:spcPts val="0"/>
              </a:spcAft>
              <a:buSzPts val="800"/>
              <a:buNone/>
            </a:pPr>
            <a:r>
              <a:t/>
            </a:r>
            <a:endParaRPr b="1">
              <a:solidFill>
                <a:schemeClr val="dk1"/>
              </a:solidFill>
            </a:endParaRPr>
          </a:p>
          <a:p>
            <a:pPr indent="-311150" lvl="1" marL="914400" rtl="0" algn="l">
              <a:lnSpc>
                <a:spcPct val="100000"/>
              </a:lnSpc>
              <a:spcBef>
                <a:spcPts val="0"/>
              </a:spcBef>
              <a:spcAft>
                <a:spcPts val="0"/>
              </a:spcAft>
              <a:buClr>
                <a:schemeClr val="dk1"/>
              </a:buClr>
              <a:buSzPts val="1300"/>
              <a:buChar char="○"/>
            </a:pPr>
            <a:r>
              <a:rPr b="1" lang="en">
                <a:solidFill>
                  <a:schemeClr val="dk1"/>
                </a:solidFill>
              </a:rPr>
              <a:t>Using the Swagger Inspector</a:t>
            </a:r>
            <a:endParaRPr b="1">
              <a:solidFill>
                <a:schemeClr val="dk1"/>
              </a:solidFill>
            </a:endParaRPr>
          </a:p>
          <a:p>
            <a:pPr indent="-311150" lvl="2" marL="1371600" rtl="0" algn="l">
              <a:lnSpc>
                <a:spcPct val="100000"/>
              </a:lnSpc>
              <a:spcBef>
                <a:spcPts val="0"/>
              </a:spcBef>
              <a:spcAft>
                <a:spcPts val="0"/>
              </a:spcAft>
              <a:buClr>
                <a:schemeClr val="dk1"/>
              </a:buClr>
              <a:buSzPts val="1300"/>
              <a:buChar char="■"/>
            </a:pPr>
            <a:r>
              <a:rPr lang="en" u="sng">
                <a:solidFill>
                  <a:schemeClr val="hlink"/>
                </a:solidFill>
                <a:hlinkClick r:id="rId3"/>
              </a:rPr>
              <a:t>https://swagger.io/tools/swagger-inspector/</a:t>
            </a:r>
            <a:endParaRPr>
              <a:solidFill>
                <a:schemeClr val="dk1"/>
              </a:solidFill>
            </a:endParaRPr>
          </a:p>
          <a:p>
            <a:pPr indent="-311150" lvl="2" marL="1371600" rtl="0" algn="l">
              <a:lnSpc>
                <a:spcPct val="100000"/>
              </a:lnSpc>
              <a:spcBef>
                <a:spcPts val="0"/>
              </a:spcBef>
              <a:spcAft>
                <a:spcPts val="0"/>
              </a:spcAft>
              <a:buClr>
                <a:schemeClr val="dk1"/>
              </a:buClr>
              <a:buSzPts val="1300"/>
              <a:buChar char="■"/>
            </a:pPr>
            <a:r>
              <a:rPr lang="en">
                <a:solidFill>
                  <a:schemeClr val="dk1"/>
                </a:solidFill>
              </a:rPr>
              <a:t>insert the end point of the resource you want to have documented.</a:t>
            </a:r>
            <a:endParaRPr>
              <a:solidFill>
                <a:schemeClr val="dk1"/>
              </a:solidFill>
            </a:endParaRPr>
          </a:p>
          <a:p>
            <a:pPr indent="-311150" lvl="2" marL="1371600" rtl="0" algn="l">
              <a:lnSpc>
                <a:spcPct val="100000"/>
              </a:lnSpc>
              <a:spcBef>
                <a:spcPts val="0"/>
              </a:spcBef>
              <a:spcAft>
                <a:spcPts val="0"/>
              </a:spcAft>
              <a:buClr>
                <a:schemeClr val="dk1"/>
              </a:buClr>
              <a:buSzPts val="1300"/>
              <a:buChar char="■"/>
            </a:pPr>
            <a:r>
              <a:rPr lang="en">
                <a:solidFill>
                  <a:schemeClr val="dk1"/>
                </a:solidFill>
              </a:rPr>
              <a:t>navigate to the right panel from the History section of Swagger Inspector, and click "Create API definition" to create the OAS definition.</a:t>
            </a:r>
            <a:endParaRPr>
              <a:solidFill>
                <a:schemeClr val="dk1"/>
              </a:solidFill>
            </a:endParaRPr>
          </a:p>
          <a:p>
            <a:pPr indent="0" lvl="0" marL="1371600" rtl="0" algn="l">
              <a:lnSpc>
                <a:spcPct val="100000"/>
              </a:lnSpc>
              <a:spcBef>
                <a:spcPts val="0"/>
              </a:spcBef>
              <a:spcAft>
                <a:spcPts val="0"/>
              </a:spcAft>
              <a:buSzPts val="800"/>
              <a:buNone/>
            </a:pPr>
            <a:r>
              <a:t/>
            </a:r>
            <a:endParaRPr>
              <a:solidFill>
                <a:schemeClr val="dk1"/>
              </a:solidFill>
            </a:endParaRPr>
          </a:p>
          <a:p>
            <a:pPr indent="-311150" lvl="1" marL="914400" rtl="0" algn="l">
              <a:lnSpc>
                <a:spcPct val="100000"/>
              </a:lnSpc>
              <a:spcBef>
                <a:spcPts val="0"/>
              </a:spcBef>
              <a:spcAft>
                <a:spcPts val="0"/>
              </a:spcAft>
              <a:buClr>
                <a:schemeClr val="dk1"/>
              </a:buClr>
              <a:buSzPts val="1300"/>
              <a:buChar char="○"/>
            </a:pPr>
            <a:r>
              <a:rPr b="1" lang="en">
                <a:solidFill>
                  <a:schemeClr val="dk1"/>
                </a:solidFill>
              </a:rPr>
              <a:t>OAS generation during runtime</a:t>
            </a:r>
            <a:endParaRPr b="1">
              <a:solidFill>
                <a:schemeClr val="dk1"/>
              </a:solidFill>
            </a:endParaRPr>
          </a:p>
          <a:p>
            <a:pPr indent="-311150" lvl="2" marL="1371600" rtl="0" algn="l">
              <a:lnSpc>
                <a:spcPct val="100000"/>
              </a:lnSpc>
              <a:spcBef>
                <a:spcPts val="0"/>
              </a:spcBef>
              <a:spcAft>
                <a:spcPts val="0"/>
              </a:spcAft>
              <a:buClr>
                <a:schemeClr val="dk1"/>
              </a:buClr>
              <a:buSzPts val="1300"/>
              <a:buChar char="■"/>
            </a:pPr>
            <a:r>
              <a:rPr lang="en">
                <a:solidFill>
                  <a:schemeClr val="dk1"/>
                </a:solidFill>
              </a:rPr>
              <a:t>Swagger-core is the Java implementation of Swagger</a:t>
            </a:r>
            <a:endParaRPr>
              <a:solidFill>
                <a:schemeClr val="dk1"/>
              </a:solidFill>
            </a:endParaRPr>
          </a:p>
          <a:p>
            <a:pPr indent="-311150" lvl="2" marL="1371600" rtl="0" algn="l">
              <a:lnSpc>
                <a:spcPct val="100000"/>
              </a:lnSpc>
              <a:spcBef>
                <a:spcPts val="0"/>
              </a:spcBef>
              <a:spcAft>
                <a:spcPts val="0"/>
              </a:spcAft>
              <a:buClr>
                <a:schemeClr val="dk1"/>
              </a:buClr>
              <a:buSzPts val="1300"/>
              <a:buChar char="■"/>
            </a:pPr>
            <a:r>
              <a:rPr lang="en">
                <a:solidFill>
                  <a:schemeClr val="dk1"/>
                </a:solidFill>
              </a:rPr>
              <a:t>the Swagger/OAS contract is generated from an API based on the meta-data added against the various resources, methods and controllers.</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1150" lvl="1" marL="914400" rtl="0" algn="l">
              <a:lnSpc>
                <a:spcPct val="100000"/>
              </a:lnSpc>
              <a:spcBef>
                <a:spcPts val="0"/>
              </a:spcBef>
              <a:spcAft>
                <a:spcPts val="0"/>
              </a:spcAft>
              <a:buClr>
                <a:schemeClr val="dk1"/>
              </a:buClr>
              <a:buSzPts val="1300"/>
              <a:buChar char="○"/>
            </a:pPr>
            <a:r>
              <a:rPr b="1" lang="en">
                <a:solidFill>
                  <a:schemeClr val="dk1"/>
                </a:solidFill>
              </a:rPr>
              <a:t>Swagger generation during build time</a:t>
            </a:r>
            <a:endParaRPr b="1">
              <a:solidFill>
                <a:schemeClr val="dk1"/>
              </a:solidFill>
            </a:endParaRPr>
          </a:p>
          <a:p>
            <a:pPr indent="-311150" lvl="2" marL="1371600" rtl="0" algn="l">
              <a:lnSpc>
                <a:spcPct val="100000"/>
              </a:lnSpc>
              <a:spcBef>
                <a:spcPts val="0"/>
              </a:spcBef>
              <a:spcAft>
                <a:spcPts val="0"/>
              </a:spcAft>
              <a:buClr>
                <a:schemeClr val="dk1"/>
              </a:buClr>
              <a:buSzPts val="1300"/>
              <a:buChar char="■"/>
            </a:pPr>
            <a:r>
              <a:rPr lang="en">
                <a:solidFill>
                  <a:schemeClr val="dk1"/>
                </a:solidFill>
              </a:rPr>
              <a:t>the OAS contract is generated when preprocessing the API, that is, before runtime.</a:t>
            </a:r>
            <a:endParaRPr>
              <a:solidFill>
                <a:schemeClr val="dk1"/>
              </a:solidFill>
            </a:endParaRPr>
          </a:p>
          <a:p>
            <a:pPr indent="-311150" lvl="2" marL="1371600" rtl="0" algn="l">
              <a:lnSpc>
                <a:spcPct val="100000"/>
              </a:lnSpc>
              <a:spcBef>
                <a:spcPts val="0"/>
              </a:spcBef>
              <a:spcAft>
                <a:spcPts val="0"/>
              </a:spcAft>
              <a:buClr>
                <a:schemeClr val="dk1"/>
              </a:buClr>
              <a:buSzPts val="1300"/>
              <a:buChar char="■"/>
            </a:pPr>
            <a:r>
              <a:rPr lang="en">
                <a:solidFill>
                  <a:schemeClr val="dk1"/>
                </a:solidFill>
              </a:rPr>
              <a:t>comments against various resources, methods and functions within the API help generate the OAS definition. </a:t>
            </a:r>
            <a:endParaRPr>
              <a:solidFill>
                <a:schemeClr val="dk1"/>
              </a:solidFill>
            </a:endParaRPr>
          </a:p>
        </p:txBody>
      </p:sp>
      <p:sp>
        <p:nvSpPr>
          <p:cNvPr id="624" name="Google Shape;624;p51"/>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630" name="Google Shape;630;p52"/>
          <p:cNvSpPr txBox="1"/>
          <p:nvPr>
            <p:ph idx="1" type="subTitle"/>
          </p:nvPr>
        </p:nvSpPr>
        <p:spPr>
          <a:xfrm>
            <a:off x="419100" y="911425"/>
            <a:ext cx="8305800" cy="3570300"/>
          </a:xfrm>
          <a:prstGeom prst="rect">
            <a:avLst/>
          </a:prstGeom>
          <a:noFill/>
          <a:ln>
            <a:noFill/>
          </a:ln>
        </p:spPr>
        <p:txBody>
          <a:bodyPr anchorCtr="0" anchor="ctr" bIns="0" lIns="0" spcFirstLastPara="1" rIns="0" wrap="square" tIns="0">
            <a:noAutofit/>
          </a:bodyPr>
          <a:lstStyle/>
          <a:p>
            <a:pPr indent="-323850" lvl="0" marL="457200" rtl="0" algn="l">
              <a:lnSpc>
                <a:spcPct val="100000"/>
              </a:lnSpc>
              <a:spcBef>
                <a:spcPts val="0"/>
              </a:spcBef>
              <a:spcAft>
                <a:spcPts val="0"/>
              </a:spcAft>
              <a:buSzPts val="1500"/>
              <a:buChar char="●"/>
            </a:pPr>
            <a:r>
              <a:rPr b="1" lang="en" sz="1400">
                <a:solidFill>
                  <a:schemeClr val="dk1"/>
                </a:solidFill>
              </a:rPr>
              <a:t>OAS generation during runtime - steps:</a:t>
            </a:r>
            <a:endParaRPr b="1" sz="1400">
              <a:solidFill>
                <a:schemeClr val="dk1"/>
              </a:solidFill>
            </a:endParaRPr>
          </a:p>
          <a:p>
            <a:pPr indent="0" lvl="0" marL="457200" rtl="0" algn="l">
              <a:lnSpc>
                <a:spcPct val="100000"/>
              </a:lnSpc>
              <a:spcBef>
                <a:spcPts val="0"/>
              </a:spcBef>
              <a:spcAft>
                <a:spcPts val="0"/>
              </a:spcAft>
              <a:buSzPts val="800"/>
              <a:buNone/>
            </a:pPr>
            <a:r>
              <a:t/>
            </a:r>
            <a:endParaRPr b="1">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Adding dependencies to your application</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Hooking Swagger Core to the Application</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Initialize the OAS Contract</a:t>
            </a:r>
            <a:endParaRPr>
              <a:solidFill>
                <a:schemeClr val="dk1"/>
              </a:solidFill>
            </a:endParaRPr>
          </a:p>
        </p:txBody>
      </p:sp>
      <p:sp>
        <p:nvSpPr>
          <p:cNvPr id="631" name="Google Shape;631;p52"/>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637" name="Google Shape;637;p53"/>
          <p:cNvSpPr txBox="1"/>
          <p:nvPr>
            <p:ph idx="1" type="subTitle"/>
          </p:nvPr>
        </p:nvSpPr>
        <p:spPr>
          <a:xfrm>
            <a:off x="419100" y="911425"/>
            <a:ext cx="8305800" cy="1339500"/>
          </a:xfrm>
          <a:prstGeom prst="rect">
            <a:avLst/>
          </a:prstGeom>
          <a:noFill/>
          <a:ln>
            <a:noFill/>
          </a:ln>
        </p:spPr>
        <p:txBody>
          <a:bodyPr anchorCtr="0" anchor="ctr" bIns="0" lIns="0" spcFirstLastPara="1" rIns="0" wrap="square" tIns="0">
            <a:noAutofit/>
          </a:bodyPr>
          <a:lstStyle/>
          <a:p>
            <a:pPr indent="0" lvl="0" marL="457200" rtl="0" algn="l">
              <a:lnSpc>
                <a:spcPct val="100000"/>
              </a:lnSpc>
              <a:spcBef>
                <a:spcPts val="0"/>
              </a:spcBef>
              <a:spcAft>
                <a:spcPts val="0"/>
              </a:spcAft>
              <a:buSzPts val="800"/>
              <a:buNone/>
            </a:pPr>
            <a:r>
              <a:rPr b="1" lang="en">
                <a:solidFill>
                  <a:schemeClr val="dk1"/>
                </a:solidFill>
              </a:rPr>
              <a:t>1. Adding dependencies to your application</a:t>
            </a:r>
            <a:endParaRPr b="1">
              <a:solidFill>
                <a:schemeClr val="dk1"/>
              </a:solidFill>
            </a:endParaRPr>
          </a:p>
          <a:p>
            <a:pPr indent="0" lvl="0" marL="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SzPts val="1400"/>
              <a:buChar char="○"/>
            </a:pPr>
            <a:r>
              <a:rPr b="1" lang="en">
                <a:solidFill>
                  <a:schemeClr val="dk1"/>
                </a:solidFill>
              </a:rPr>
              <a:t>SpringFox </a:t>
            </a:r>
            <a:r>
              <a:rPr lang="en">
                <a:solidFill>
                  <a:schemeClr val="dk1"/>
                </a:solidFill>
              </a:rPr>
              <a:t>project provides Swagger support for Spring based </a:t>
            </a:r>
            <a:r>
              <a:rPr lang="en">
                <a:solidFill>
                  <a:schemeClr val="dk1"/>
                </a:solidFill>
              </a:rPr>
              <a:t>REST APIs</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Add the dependency in the </a:t>
            </a:r>
            <a:r>
              <a:rPr i="1" lang="en">
                <a:solidFill>
                  <a:schemeClr val="dk1"/>
                </a:solidFill>
              </a:rPr>
              <a:t>pom.xml </a:t>
            </a:r>
            <a:r>
              <a:rPr lang="en">
                <a:solidFill>
                  <a:schemeClr val="dk1"/>
                </a:solidFill>
              </a:rPr>
              <a:t>file (OpenAPI 3 or Swagger 2):</a:t>
            </a:r>
            <a:endParaRPr>
              <a:solidFill>
                <a:schemeClr val="dk1"/>
              </a:solidFill>
            </a:endParaRPr>
          </a:p>
        </p:txBody>
      </p:sp>
      <p:sp>
        <p:nvSpPr>
          <p:cNvPr id="638" name="Google Shape;638;p53"/>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9" name="Google Shape;639;p53"/>
          <p:cNvSpPr txBox="1"/>
          <p:nvPr/>
        </p:nvSpPr>
        <p:spPr>
          <a:xfrm>
            <a:off x="4692325" y="2169700"/>
            <a:ext cx="40929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dependency</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groupId</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io.springfox</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groupId</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artifactId</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springfox-swagger2</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artifactId</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version</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2.9.2</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version</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dependency</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400" u="none" cap="none" strike="noStrike">
              <a:solidFill>
                <a:srgbClr val="000000"/>
              </a:solidFill>
              <a:latin typeface="Arial"/>
              <a:ea typeface="Arial"/>
              <a:cs typeface="Arial"/>
              <a:sym typeface="Arial"/>
            </a:endParaRPr>
          </a:p>
        </p:txBody>
      </p:sp>
      <p:sp>
        <p:nvSpPr>
          <p:cNvPr id="640" name="Google Shape;640;p53"/>
          <p:cNvSpPr txBox="1"/>
          <p:nvPr/>
        </p:nvSpPr>
        <p:spPr>
          <a:xfrm>
            <a:off x="589550" y="2169700"/>
            <a:ext cx="36495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dependency</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groupId</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io.springfox</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groupId</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artifactId</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springfox-oas</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artifactId</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version</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3.0.0</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version</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dependency</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400" u="none" cap="none" strike="noStrike">
              <a:solidFill>
                <a:srgbClr val="000000"/>
              </a:solidFill>
              <a:latin typeface="Arial"/>
              <a:ea typeface="Arial"/>
              <a:cs typeface="Arial"/>
              <a:sym typeface="Arial"/>
            </a:endParaRPr>
          </a:p>
        </p:txBody>
      </p:sp>
      <p:sp>
        <p:nvSpPr>
          <p:cNvPr id="641" name="Google Shape;641;p53"/>
          <p:cNvSpPr txBox="1"/>
          <p:nvPr>
            <p:ph idx="1" type="subTitle"/>
          </p:nvPr>
        </p:nvSpPr>
        <p:spPr>
          <a:xfrm>
            <a:off x="419100" y="3273625"/>
            <a:ext cx="8305800" cy="37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b="1" lang="en"/>
              <a:t>   Note: </a:t>
            </a:r>
            <a:r>
              <a:rPr lang="en" sz="1200"/>
              <a:t>If it’s not already in the </a:t>
            </a:r>
            <a:r>
              <a:rPr i="1" lang="en" sz="1200"/>
              <a:t>pom.xml </a:t>
            </a:r>
            <a:r>
              <a:rPr lang="en" sz="1200"/>
              <a:t>file, add also the </a:t>
            </a:r>
            <a:r>
              <a:rPr i="1" lang="en" sz="1200"/>
              <a:t>jackson</a:t>
            </a:r>
            <a:r>
              <a:rPr lang="en" sz="1200"/>
              <a:t> dependency for content marshalling and unmarshalling.</a:t>
            </a:r>
            <a:endParaRPr>
              <a:solidFill>
                <a:schemeClr val="dk1"/>
              </a:solidFill>
            </a:endParaRPr>
          </a:p>
        </p:txBody>
      </p:sp>
      <p:sp>
        <p:nvSpPr>
          <p:cNvPr id="642" name="Google Shape;642;p53"/>
          <p:cNvSpPr txBox="1"/>
          <p:nvPr/>
        </p:nvSpPr>
        <p:spPr>
          <a:xfrm>
            <a:off x="589550" y="3617500"/>
            <a:ext cx="44928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&lt;</a:t>
            </a:r>
            <a:r>
              <a:rPr lang="en" sz="1100">
                <a:solidFill>
                  <a:srgbClr val="0033B3"/>
                </a:solidFill>
                <a:highlight>
                  <a:srgbClr val="FFFFFF"/>
                </a:highlight>
                <a:latin typeface="Courier New"/>
                <a:ea typeface="Courier New"/>
                <a:cs typeface="Courier New"/>
                <a:sym typeface="Courier New"/>
              </a:rPr>
              <a:t>dependency</a:t>
            </a:r>
            <a:r>
              <a:rPr lang="en" sz="1100">
                <a:solidFill>
                  <a:srgbClr val="080808"/>
                </a:solidFill>
                <a:highlight>
                  <a:srgbClr val="FFFFFF"/>
                </a:highlight>
                <a:latin typeface="Courier New"/>
                <a:ea typeface="Courier New"/>
                <a:cs typeface="Courier New"/>
                <a:sym typeface="Courier New"/>
              </a:rPr>
              <a:t>&gt;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&lt;</a:t>
            </a:r>
            <a:r>
              <a:rPr lang="en" sz="1100">
                <a:solidFill>
                  <a:srgbClr val="0033B3"/>
                </a:solidFill>
                <a:highlight>
                  <a:srgbClr val="FFFFFF"/>
                </a:highlight>
                <a:latin typeface="Courier New"/>
                <a:ea typeface="Courier New"/>
                <a:cs typeface="Courier New"/>
                <a:sym typeface="Courier New"/>
              </a:rPr>
              <a:t>groupId</a:t>
            </a:r>
            <a:r>
              <a:rPr lang="en" sz="1100">
                <a:solidFill>
                  <a:srgbClr val="080808"/>
                </a:solidFill>
                <a:highlight>
                  <a:srgbClr val="FFFFFF"/>
                </a:highlight>
                <a:latin typeface="Courier New"/>
                <a:ea typeface="Courier New"/>
                <a:cs typeface="Courier New"/>
                <a:sym typeface="Courier New"/>
              </a:rPr>
              <a:t>&gt;</a:t>
            </a:r>
            <a:r>
              <a:rPr b="1" lang="en" sz="1100">
                <a:solidFill>
                  <a:srgbClr val="080808"/>
                </a:solidFill>
                <a:highlight>
                  <a:srgbClr val="FFFFFF"/>
                </a:highlight>
                <a:latin typeface="Courier New"/>
                <a:ea typeface="Courier New"/>
                <a:cs typeface="Courier New"/>
                <a:sym typeface="Courier New"/>
              </a:rPr>
              <a:t>com.fasterxml.jackson.core</a:t>
            </a:r>
            <a:r>
              <a:rPr lang="en" sz="1100">
                <a:solidFill>
                  <a:srgbClr val="080808"/>
                </a:solidFill>
                <a:highlight>
                  <a:srgbClr val="FFFFFF"/>
                </a:highlight>
                <a:latin typeface="Courier New"/>
                <a:ea typeface="Courier New"/>
                <a:cs typeface="Courier New"/>
                <a:sym typeface="Courier New"/>
              </a:rPr>
              <a:t>&lt;/</a:t>
            </a:r>
            <a:r>
              <a:rPr lang="en" sz="1100">
                <a:solidFill>
                  <a:srgbClr val="0033B3"/>
                </a:solidFill>
                <a:highlight>
                  <a:srgbClr val="FFFFFF"/>
                </a:highlight>
                <a:latin typeface="Courier New"/>
                <a:ea typeface="Courier New"/>
                <a:cs typeface="Courier New"/>
                <a:sym typeface="Courier New"/>
              </a:rPr>
              <a:t>groupId</a:t>
            </a:r>
            <a:r>
              <a:rPr lang="en" sz="1100">
                <a:solidFill>
                  <a:srgbClr val="080808"/>
                </a:solidFill>
                <a:highlight>
                  <a:srgbClr val="FFFFFF"/>
                </a:highlight>
                <a:latin typeface="Courier New"/>
                <a:ea typeface="Courier New"/>
                <a:cs typeface="Courier New"/>
                <a:sym typeface="Courier New"/>
              </a:rPr>
              <a:t>&gt;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&lt;</a:t>
            </a:r>
            <a:r>
              <a:rPr lang="en" sz="1100">
                <a:solidFill>
                  <a:srgbClr val="0033B3"/>
                </a:solidFill>
                <a:highlight>
                  <a:srgbClr val="FFFFFF"/>
                </a:highlight>
                <a:latin typeface="Courier New"/>
                <a:ea typeface="Courier New"/>
                <a:cs typeface="Courier New"/>
                <a:sym typeface="Courier New"/>
              </a:rPr>
              <a:t>artifactId</a:t>
            </a:r>
            <a:r>
              <a:rPr lang="en" sz="1100">
                <a:solidFill>
                  <a:srgbClr val="080808"/>
                </a:solidFill>
                <a:highlight>
                  <a:srgbClr val="FFFFFF"/>
                </a:highlight>
                <a:latin typeface="Courier New"/>
                <a:ea typeface="Courier New"/>
                <a:cs typeface="Courier New"/>
                <a:sym typeface="Courier New"/>
              </a:rPr>
              <a:t>&gt;</a:t>
            </a:r>
            <a:r>
              <a:rPr b="1" lang="en" sz="1100">
                <a:solidFill>
                  <a:srgbClr val="080808"/>
                </a:solidFill>
                <a:highlight>
                  <a:srgbClr val="FFFFFF"/>
                </a:highlight>
                <a:latin typeface="Courier New"/>
                <a:ea typeface="Courier New"/>
                <a:cs typeface="Courier New"/>
                <a:sym typeface="Courier New"/>
              </a:rPr>
              <a:t>jackson-databind</a:t>
            </a:r>
            <a:r>
              <a:rPr lang="en" sz="1100">
                <a:solidFill>
                  <a:srgbClr val="080808"/>
                </a:solidFill>
                <a:highlight>
                  <a:srgbClr val="FFFFFF"/>
                </a:highlight>
                <a:latin typeface="Courier New"/>
                <a:ea typeface="Courier New"/>
                <a:cs typeface="Courier New"/>
                <a:sym typeface="Courier New"/>
              </a:rPr>
              <a:t>&lt;/</a:t>
            </a:r>
            <a:r>
              <a:rPr lang="en" sz="1100">
                <a:solidFill>
                  <a:srgbClr val="0033B3"/>
                </a:solidFill>
                <a:highlight>
                  <a:srgbClr val="FFFFFF"/>
                </a:highlight>
                <a:latin typeface="Courier New"/>
                <a:ea typeface="Courier New"/>
                <a:cs typeface="Courier New"/>
                <a:sym typeface="Courier New"/>
              </a:rPr>
              <a:t>artifactId</a:t>
            </a:r>
            <a:r>
              <a:rPr lang="en" sz="1100">
                <a:solidFill>
                  <a:srgbClr val="080808"/>
                </a:solidFill>
                <a:highlight>
                  <a:srgbClr val="FFFFFF"/>
                </a:highlight>
                <a:latin typeface="Courier New"/>
                <a:ea typeface="Courier New"/>
                <a:cs typeface="Courier New"/>
                <a:sym typeface="Courier New"/>
              </a:rPr>
              <a:t>&gt;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&lt;</a:t>
            </a:r>
            <a:r>
              <a:rPr lang="en" sz="1100">
                <a:solidFill>
                  <a:srgbClr val="0033B3"/>
                </a:solidFill>
                <a:highlight>
                  <a:srgbClr val="FFFFFF"/>
                </a:highlight>
                <a:latin typeface="Courier New"/>
                <a:ea typeface="Courier New"/>
                <a:cs typeface="Courier New"/>
                <a:sym typeface="Courier New"/>
              </a:rPr>
              <a:t>version</a:t>
            </a:r>
            <a:r>
              <a:rPr lang="en" sz="1100">
                <a:solidFill>
                  <a:srgbClr val="080808"/>
                </a:solidFill>
                <a:highlight>
                  <a:srgbClr val="FFFFFF"/>
                </a:highlight>
                <a:latin typeface="Courier New"/>
                <a:ea typeface="Courier New"/>
                <a:cs typeface="Courier New"/>
                <a:sym typeface="Courier New"/>
              </a:rPr>
              <a:t>&gt;</a:t>
            </a:r>
            <a:r>
              <a:rPr b="1" lang="en" sz="1100">
                <a:solidFill>
                  <a:srgbClr val="080808"/>
                </a:solidFill>
                <a:highlight>
                  <a:srgbClr val="FFFFFF"/>
                </a:highlight>
                <a:latin typeface="Courier New"/>
                <a:ea typeface="Courier New"/>
                <a:cs typeface="Courier New"/>
                <a:sym typeface="Courier New"/>
              </a:rPr>
              <a:t>2.13.2</a:t>
            </a:r>
            <a:r>
              <a:rPr lang="en" sz="1100">
                <a:solidFill>
                  <a:srgbClr val="080808"/>
                </a:solidFill>
                <a:highlight>
                  <a:srgbClr val="FFFFFF"/>
                </a:highlight>
                <a:latin typeface="Courier New"/>
                <a:ea typeface="Courier New"/>
                <a:cs typeface="Courier New"/>
                <a:sym typeface="Courier New"/>
              </a:rPr>
              <a:t>&lt;/</a:t>
            </a:r>
            <a:r>
              <a:rPr lang="en" sz="1100">
                <a:solidFill>
                  <a:srgbClr val="0033B3"/>
                </a:solidFill>
                <a:highlight>
                  <a:srgbClr val="FFFFFF"/>
                </a:highlight>
                <a:latin typeface="Courier New"/>
                <a:ea typeface="Courier New"/>
                <a:cs typeface="Courier New"/>
                <a:sym typeface="Courier New"/>
              </a:rPr>
              <a:t>version</a:t>
            </a:r>
            <a:r>
              <a:rPr lang="en" sz="1100">
                <a:solidFill>
                  <a:srgbClr val="080808"/>
                </a:solidFill>
                <a:highlight>
                  <a:srgbClr val="FFFFFF"/>
                </a:highlight>
                <a:latin typeface="Courier New"/>
                <a:ea typeface="Courier New"/>
                <a:cs typeface="Courier New"/>
                <a:sym typeface="Courier New"/>
              </a:rPr>
              <a:t>&gt;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&lt;/</a:t>
            </a:r>
            <a:r>
              <a:rPr lang="en" sz="1100">
                <a:solidFill>
                  <a:srgbClr val="0033B3"/>
                </a:solidFill>
                <a:highlight>
                  <a:srgbClr val="FFFFFF"/>
                </a:highlight>
                <a:latin typeface="Courier New"/>
                <a:ea typeface="Courier New"/>
                <a:cs typeface="Courier New"/>
                <a:sym typeface="Courier New"/>
              </a:rPr>
              <a:t>dependency</a:t>
            </a:r>
            <a:r>
              <a:rPr lang="en" sz="1100">
                <a:solidFill>
                  <a:srgbClr val="080808"/>
                </a:solidFill>
                <a:highlight>
                  <a:srgbClr val="FFFFFF"/>
                </a:highlight>
                <a:latin typeface="Courier New"/>
                <a:ea typeface="Courier New"/>
                <a:cs typeface="Courier New"/>
                <a:sym typeface="Courier New"/>
              </a:rPr>
              <a:t>&gt;</a:t>
            </a:r>
            <a:endParaRPr sz="1100">
              <a:solidFill>
                <a:srgbClr val="080808"/>
              </a:solidFill>
              <a:highlight>
                <a:srgbClr val="FFFFFF"/>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4"/>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648" name="Google Shape;648;p54"/>
          <p:cNvSpPr txBox="1"/>
          <p:nvPr>
            <p:ph idx="1" type="subTitle"/>
          </p:nvPr>
        </p:nvSpPr>
        <p:spPr>
          <a:xfrm>
            <a:off x="419100" y="911425"/>
            <a:ext cx="8305800" cy="1607100"/>
          </a:xfrm>
          <a:prstGeom prst="rect">
            <a:avLst/>
          </a:prstGeom>
          <a:noFill/>
          <a:ln>
            <a:noFill/>
          </a:ln>
        </p:spPr>
        <p:txBody>
          <a:bodyPr anchorCtr="0" anchor="ctr" bIns="0" lIns="0" spcFirstLastPara="1" rIns="0" wrap="square" tIns="0">
            <a:noAutofit/>
          </a:bodyPr>
          <a:lstStyle/>
          <a:p>
            <a:pPr indent="0" lvl="0" marL="457200" rtl="0" algn="l">
              <a:lnSpc>
                <a:spcPct val="100000"/>
              </a:lnSpc>
              <a:spcBef>
                <a:spcPts val="0"/>
              </a:spcBef>
              <a:spcAft>
                <a:spcPts val="0"/>
              </a:spcAft>
              <a:buSzPts val="800"/>
              <a:buNone/>
            </a:pPr>
            <a:r>
              <a:rPr b="1" lang="en">
                <a:solidFill>
                  <a:schemeClr val="dk1"/>
                </a:solidFill>
              </a:rPr>
              <a:t>2. Hooking Swagger Core to the Application</a:t>
            </a:r>
            <a:endParaRPr b="1">
              <a:solidFill>
                <a:schemeClr val="dk1"/>
              </a:solidFill>
            </a:endParaRPr>
          </a:p>
          <a:p>
            <a:pPr indent="0" lvl="0" marL="0" rtl="0" algn="l">
              <a:lnSpc>
                <a:spcPct val="100000"/>
              </a:lnSpc>
              <a:spcBef>
                <a:spcPts val="0"/>
              </a:spcBef>
              <a:spcAft>
                <a:spcPts val="0"/>
              </a:spcAft>
              <a:buSzPts val="800"/>
              <a:buNone/>
            </a:pPr>
            <a:r>
              <a:t/>
            </a:r>
            <a:endParaRPr>
              <a:solidFill>
                <a:schemeClr val="dk1"/>
              </a:solidFill>
            </a:endParaRPr>
          </a:p>
          <a:p>
            <a:pPr indent="457200" lvl="0" marL="457200" rtl="0" algn="just">
              <a:lnSpc>
                <a:spcPct val="100000"/>
              </a:lnSpc>
              <a:spcBef>
                <a:spcPts val="0"/>
              </a:spcBef>
              <a:spcAft>
                <a:spcPts val="0"/>
              </a:spcAft>
              <a:buSzPts val="800"/>
              <a:buNone/>
            </a:pPr>
            <a:r>
              <a:rPr b="1" lang="en">
                <a:solidFill>
                  <a:schemeClr val="dk1"/>
                </a:solidFill>
              </a:rPr>
              <a:t>2.1.1 </a:t>
            </a:r>
            <a:r>
              <a:rPr lang="en">
                <a:solidFill>
                  <a:schemeClr val="dk1"/>
                </a:solidFill>
              </a:rPr>
              <a:t>For </a:t>
            </a:r>
            <a:r>
              <a:rPr b="1" lang="en">
                <a:solidFill>
                  <a:schemeClr val="dk1"/>
                </a:solidFill>
              </a:rPr>
              <a:t>OpenAPI </a:t>
            </a:r>
            <a:r>
              <a:rPr lang="en">
                <a:solidFill>
                  <a:schemeClr val="dk1"/>
                </a:solidFill>
              </a:rPr>
              <a:t>add an configuration class with </a:t>
            </a:r>
            <a:r>
              <a:rPr b="1" lang="en">
                <a:solidFill>
                  <a:schemeClr val="dk1"/>
                </a:solidFill>
              </a:rPr>
              <a:t>@Configuration</a:t>
            </a:r>
            <a:r>
              <a:rPr lang="en">
                <a:solidFill>
                  <a:schemeClr val="dk1"/>
                </a:solidFill>
              </a:rPr>
              <a:t>,</a:t>
            </a:r>
            <a:r>
              <a:rPr b="1" lang="en">
                <a:solidFill>
                  <a:schemeClr val="dk1"/>
                </a:solidFill>
              </a:rPr>
              <a:t> @EnableOpenApi </a:t>
            </a:r>
            <a:r>
              <a:rPr lang="en">
                <a:solidFill>
                  <a:schemeClr val="dk1"/>
                </a:solidFill>
              </a:rPr>
              <a:t>and</a:t>
            </a:r>
            <a:r>
              <a:rPr b="1" lang="en">
                <a:solidFill>
                  <a:schemeClr val="dk1"/>
                </a:solidFill>
              </a:rPr>
              <a:t> @EnableWebMVC</a:t>
            </a:r>
            <a:r>
              <a:rPr b="1" i="1" lang="en">
                <a:solidFill>
                  <a:schemeClr val="dk1"/>
                </a:solidFill>
              </a:rPr>
              <a:t> </a:t>
            </a:r>
            <a:r>
              <a:rPr lang="en">
                <a:solidFill>
                  <a:schemeClr val="dk1"/>
                </a:solidFill>
              </a:rPr>
              <a:t>annotations</a:t>
            </a:r>
            <a:endParaRPr>
              <a:solidFill>
                <a:schemeClr val="dk1"/>
              </a:solidFill>
            </a:endParaRPr>
          </a:p>
          <a:p>
            <a:pPr indent="457200" lvl="0" marL="457200" rtl="0" algn="just">
              <a:lnSpc>
                <a:spcPct val="100000"/>
              </a:lnSpc>
              <a:spcBef>
                <a:spcPts val="0"/>
              </a:spcBef>
              <a:spcAft>
                <a:spcPts val="0"/>
              </a:spcAft>
              <a:buSzPts val="800"/>
              <a:buNone/>
            </a:pPr>
            <a:r>
              <a:t/>
            </a:r>
            <a:endParaRPr>
              <a:solidFill>
                <a:schemeClr val="dk1"/>
              </a:solidFill>
            </a:endParaRPr>
          </a:p>
          <a:p>
            <a:pPr indent="457200" lvl="0" marL="457200" rtl="0" algn="just">
              <a:lnSpc>
                <a:spcPct val="100000"/>
              </a:lnSpc>
              <a:spcBef>
                <a:spcPts val="0"/>
              </a:spcBef>
              <a:spcAft>
                <a:spcPts val="0"/>
              </a:spcAft>
              <a:buSzPts val="800"/>
              <a:buNone/>
            </a:pPr>
            <a:r>
              <a:rPr b="1" lang="en">
                <a:solidFill>
                  <a:schemeClr val="dk1"/>
                </a:solidFill>
              </a:rPr>
              <a:t>2.1.2 </a:t>
            </a:r>
            <a:r>
              <a:rPr lang="en">
                <a:solidFill>
                  <a:schemeClr val="dk1"/>
                </a:solidFill>
              </a:rPr>
              <a:t>For </a:t>
            </a:r>
            <a:r>
              <a:rPr b="1" lang="en">
                <a:solidFill>
                  <a:schemeClr val="dk1"/>
                </a:solidFill>
              </a:rPr>
              <a:t>Swagger </a:t>
            </a:r>
            <a:r>
              <a:rPr lang="en">
                <a:solidFill>
                  <a:schemeClr val="dk1"/>
                </a:solidFill>
              </a:rPr>
              <a:t>add an configuration class with</a:t>
            </a:r>
            <a:r>
              <a:rPr b="1" lang="en">
                <a:solidFill>
                  <a:schemeClr val="dk1"/>
                </a:solidFill>
              </a:rPr>
              <a:t> @EnableSwagger2 </a:t>
            </a:r>
            <a:r>
              <a:rPr lang="en">
                <a:solidFill>
                  <a:schemeClr val="dk1"/>
                </a:solidFill>
              </a:rPr>
              <a:t>and</a:t>
            </a:r>
            <a:r>
              <a:rPr b="1" lang="en">
                <a:solidFill>
                  <a:schemeClr val="dk1"/>
                </a:solidFill>
              </a:rPr>
              <a:t> @EnableWebMVC</a:t>
            </a:r>
            <a:r>
              <a:rPr b="1" i="1" lang="en">
                <a:solidFill>
                  <a:schemeClr val="dk1"/>
                </a:solidFill>
              </a:rPr>
              <a:t> </a:t>
            </a:r>
            <a:r>
              <a:rPr lang="en">
                <a:solidFill>
                  <a:schemeClr val="dk1"/>
                </a:solidFill>
              </a:rPr>
              <a:t>annotations</a:t>
            </a:r>
            <a:endParaRPr>
              <a:solidFill>
                <a:schemeClr val="dk1"/>
              </a:solidFill>
            </a:endParaRPr>
          </a:p>
        </p:txBody>
      </p:sp>
      <p:sp>
        <p:nvSpPr>
          <p:cNvPr id="649" name="Google Shape;649;p54"/>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0" name="Google Shape;650;p54"/>
          <p:cNvSpPr txBox="1"/>
          <p:nvPr/>
        </p:nvSpPr>
        <p:spPr>
          <a:xfrm>
            <a:off x="4826675" y="2441843"/>
            <a:ext cx="37299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9E880D"/>
                </a:solidFill>
                <a:highlight>
                  <a:srgbClr val="FFFFFF"/>
                </a:highlight>
                <a:latin typeface="Courier New"/>
                <a:ea typeface="Courier New"/>
                <a:cs typeface="Courier New"/>
                <a:sym typeface="Courier New"/>
              </a:rPr>
              <a:t>@EnableWebMvc</a:t>
            </a:r>
            <a:endParaRPr b="1"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9E880D"/>
                </a:solidFill>
                <a:highlight>
                  <a:srgbClr val="FFFFFF"/>
                </a:highlight>
                <a:latin typeface="Courier New"/>
                <a:ea typeface="Courier New"/>
                <a:cs typeface="Courier New"/>
                <a:sym typeface="Courier New"/>
              </a:rPr>
              <a:t>@EnableSwagger2</a:t>
            </a:r>
            <a:endParaRPr b="1"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880D"/>
                </a:solidFill>
                <a:highlight>
                  <a:srgbClr val="FFFFFF"/>
                </a:highlight>
                <a:latin typeface="Courier New"/>
                <a:ea typeface="Courier New"/>
                <a:cs typeface="Courier New"/>
                <a:sym typeface="Courier New"/>
              </a:rPr>
              <a:t>@ComponentScan</a:t>
            </a:r>
            <a:r>
              <a:rPr b="0" i="0" lang="en" sz="1100" u="none" cap="none" strike="noStrike">
                <a:solidFill>
                  <a:srgbClr val="080808"/>
                </a:solidFill>
                <a:highlight>
                  <a:srgbClr val="FFFFFF"/>
                </a:highlight>
                <a:latin typeface="Courier New"/>
                <a:ea typeface="Courier New"/>
                <a:cs typeface="Courier New"/>
                <a:sym typeface="Courier New"/>
              </a:rPr>
              <a:t>(</a:t>
            </a:r>
            <a:r>
              <a:rPr b="0" i="0" lang="en" sz="1100" u="none" cap="none" strike="noStrike">
                <a:solidFill>
                  <a:srgbClr val="067D17"/>
                </a:solidFill>
                <a:highlight>
                  <a:srgbClr val="FFFFFF"/>
                </a:highlight>
                <a:latin typeface="Courier New"/>
                <a:ea typeface="Courier New"/>
                <a:cs typeface="Courier New"/>
                <a:sym typeface="Courier New"/>
              </a:rPr>
              <a:t>"</a:t>
            </a:r>
            <a:r>
              <a:rPr lang="en" sz="1100">
                <a:solidFill>
                  <a:srgbClr val="067D17"/>
                </a:solidFill>
                <a:highlight>
                  <a:srgbClr val="FFFFFF"/>
                </a:highlight>
                <a:latin typeface="Courier New"/>
                <a:ea typeface="Courier New"/>
                <a:cs typeface="Courier New"/>
                <a:sym typeface="Courier New"/>
              </a:rPr>
              <a:t>ro.info.iasi</a:t>
            </a:r>
            <a:r>
              <a:rPr b="0" i="0" lang="en" sz="1100" u="none" cap="none" strike="noStrike">
                <a:solidFill>
                  <a:srgbClr val="067D17"/>
                </a:solidFill>
                <a:highlight>
                  <a:srgbClr val="FFFFFF"/>
                </a:highlight>
                <a:latin typeface="Courier New"/>
                <a:ea typeface="Courier New"/>
                <a:cs typeface="Courier New"/>
                <a:sym typeface="Courier New"/>
              </a:rPr>
              <a:t>.fiipractic"</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3B3"/>
                </a:solidFill>
                <a:highlight>
                  <a:srgbClr val="FFFFFF"/>
                </a:highlight>
                <a:latin typeface="Courier New"/>
                <a:ea typeface="Courier New"/>
                <a:cs typeface="Courier New"/>
                <a:sym typeface="Courier New"/>
              </a:rPr>
              <a:t>public class </a:t>
            </a:r>
            <a:r>
              <a:rPr b="0" i="0" lang="en" sz="1100" u="none" cap="none" strike="noStrike">
                <a:solidFill>
                  <a:schemeClr val="dk1"/>
                </a:solidFill>
                <a:highlight>
                  <a:srgbClr val="FFFFFF"/>
                </a:highlight>
                <a:latin typeface="Courier New"/>
                <a:ea typeface="Courier New"/>
                <a:cs typeface="Courier New"/>
                <a:sym typeface="Courier New"/>
              </a:rPr>
              <a:t>SwaggerConfig </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a:t>
            </a:r>
            <a:endParaRPr b="0" i="0" sz="1300" u="none" cap="none" strike="noStrike">
              <a:solidFill>
                <a:srgbClr val="080808"/>
              </a:solidFill>
              <a:highlight>
                <a:srgbClr val="FFFFFF"/>
              </a:highlight>
              <a:latin typeface="Courier New"/>
              <a:ea typeface="Courier New"/>
              <a:cs typeface="Courier New"/>
              <a:sym typeface="Courier New"/>
            </a:endParaRPr>
          </a:p>
        </p:txBody>
      </p:sp>
      <p:sp>
        <p:nvSpPr>
          <p:cNvPr id="651" name="Google Shape;651;p54"/>
          <p:cNvSpPr txBox="1"/>
          <p:nvPr/>
        </p:nvSpPr>
        <p:spPr>
          <a:xfrm>
            <a:off x="665750" y="2441843"/>
            <a:ext cx="40806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9E880D"/>
                </a:solidFill>
                <a:highlight>
                  <a:srgbClr val="FFFFFF"/>
                </a:highlight>
                <a:latin typeface="Courier New"/>
                <a:ea typeface="Courier New"/>
                <a:cs typeface="Courier New"/>
                <a:sym typeface="Courier New"/>
              </a:rPr>
              <a:t>@Configuration</a:t>
            </a:r>
            <a:endParaRPr b="1"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9E880D"/>
                </a:solidFill>
                <a:highlight>
                  <a:srgbClr val="FFFFFF"/>
                </a:highlight>
                <a:latin typeface="Courier New"/>
                <a:ea typeface="Courier New"/>
                <a:cs typeface="Courier New"/>
                <a:sym typeface="Courier New"/>
              </a:rPr>
              <a:t>@EnableWebMvc</a:t>
            </a:r>
            <a:endParaRPr b="1"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9E880D"/>
                </a:solidFill>
                <a:highlight>
                  <a:srgbClr val="FFFFFF"/>
                </a:highlight>
                <a:latin typeface="Courier New"/>
                <a:ea typeface="Courier New"/>
                <a:cs typeface="Courier New"/>
                <a:sym typeface="Courier New"/>
              </a:rPr>
              <a:t>@EnableOpenApi</a:t>
            </a:r>
            <a:endParaRPr b="1"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880D"/>
                </a:solidFill>
                <a:highlight>
                  <a:srgbClr val="FFFFFF"/>
                </a:highlight>
                <a:latin typeface="Courier New"/>
                <a:ea typeface="Courier New"/>
                <a:cs typeface="Courier New"/>
                <a:sym typeface="Courier New"/>
              </a:rPr>
              <a:t>@ComponentScan</a:t>
            </a:r>
            <a:r>
              <a:rPr b="0" i="0" lang="en" sz="1100" u="none" cap="none" strike="noStrike">
                <a:solidFill>
                  <a:srgbClr val="080808"/>
                </a:solidFill>
                <a:highlight>
                  <a:srgbClr val="FFFFFF"/>
                </a:highlight>
                <a:latin typeface="Courier New"/>
                <a:ea typeface="Courier New"/>
                <a:cs typeface="Courier New"/>
                <a:sym typeface="Courier New"/>
              </a:rPr>
              <a:t>(</a:t>
            </a:r>
            <a:r>
              <a:rPr b="0" i="0" lang="en" sz="1100" u="none" cap="none" strike="noStrike">
                <a:solidFill>
                  <a:srgbClr val="067D17"/>
                </a:solidFill>
                <a:highlight>
                  <a:srgbClr val="FFFFFF"/>
                </a:highlight>
                <a:latin typeface="Courier New"/>
                <a:ea typeface="Courier New"/>
                <a:cs typeface="Courier New"/>
                <a:sym typeface="Courier New"/>
              </a:rPr>
              <a:t>"</a:t>
            </a:r>
            <a:r>
              <a:rPr lang="en" sz="1100">
                <a:solidFill>
                  <a:srgbClr val="067D17"/>
                </a:solidFill>
                <a:highlight>
                  <a:srgbClr val="FFFFFF"/>
                </a:highlight>
                <a:latin typeface="Courier New"/>
                <a:ea typeface="Courier New"/>
                <a:cs typeface="Courier New"/>
                <a:sym typeface="Courier New"/>
              </a:rPr>
              <a:t>ro.info.iasi.fiipractic</a:t>
            </a:r>
            <a:r>
              <a:rPr b="0" i="0" lang="en" sz="1100" u="none" cap="none" strike="noStrike">
                <a:solidFill>
                  <a:srgbClr val="067D17"/>
                </a:solidFill>
                <a:highlight>
                  <a:srgbClr val="FFFFFF"/>
                </a:highlight>
                <a:latin typeface="Courier New"/>
                <a:ea typeface="Courier New"/>
                <a:cs typeface="Courier New"/>
                <a:sym typeface="Courier New"/>
              </a:rPr>
              <a:t>"</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3B3"/>
                </a:solidFill>
                <a:highlight>
                  <a:srgbClr val="FFFFFF"/>
                </a:highlight>
                <a:latin typeface="Courier New"/>
                <a:ea typeface="Courier New"/>
                <a:cs typeface="Courier New"/>
                <a:sym typeface="Courier New"/>
              </a:rPr>
              <a:t>public class </a:t>
            </a:r>
            <a:r>
              <a:rPr b="0" i="0" lang="en" sz="1100" u="none" cap="none" strike="noStrike">
                <a:solidFill>
                  <a:schemeClr val="dk1"/>
                </a:solidFill>
                <a:highlight>
                  <a:srgbClr val="FFFFFF"/>
                </a:highlight>
                <a:latin typeface="Courier New"/>
                <a:ea typeface="Courier New"/>
                <a:cs typeface="Courier New"/>
                <a:sym typeface="Courier New"/>
              </a:rPr>
              <a:t>SwaggerConfig </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p:txBody>
      </p:sp>
      <p:sp>
        <p:nvSpPr>
          <p:cNvPr id="652" name="Google Shape;652;p54"/>
          <p:cNvSpPr txBox="1"/>
          <p:nvPr>
            <p:ph idx="1" type="subTitle"/>
          </p:nvPr>
        </p:nvSpPr>
        <p:spPr>
          <a:xfrm>
            <a:off x="419100" y="3578425"/>
            <a:ext cx="8305800" cy="37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b="1" lang="en"/>
              <a:t>   2.2. </a:t>
            </a:r>
            <a:r>
              <a:rPr lang="en" sz="1200"/>
              <a:t>In the git examples for Session 3, the </a:t>
            </a:r>
            <a:r>
              <a:rPr i="1" lang="en" sz="1200"/>
              <a:t>SwaggerConfig.class</a:t>
            </a:r>
            <a:r>
              <a:rPr lang="en" sz="1200"/>
              <a:t> must be added to the list of </a:t>
            </a:r>
            <a:r>
              <a:rPr b="1" lang="en" sz="1000">
                <a:solidFill>
                  <a:srgbClr val="00627A"/>
                </a:solidFill>
                <a:highlight>
                  <a:srgbClr val="FFFFFF"/>
                </a:highlight>
                <a:latin typeface="Courier New"/>
                <a:ea typeface="Courier New"/>
                <a:cs typeface="Courier New"/>
                <a:sym typeface="Courier New"/>
              </a:rPr>
              <a:t>getRootConfigClasses()</a:t>
            </a:r>
            <a:endParaRPr b="1">
              <a:solidFill>
                <a:schemeClr val="dk1"/>
              </a:solidFill>
            </a:endParaRPr>
          </a:p>
        </p:txBody>
      </p:sp>
      <p:sp>
        <p:nvSpPr>
          <p:cNvPr id="653" name="Google Shape;653;p54"/>
          <p:cNvSpPr txBox="1"/>
          <p:nvPr/>
        </p:nvSpPr>
        <p:spPr>
          <a:xfrm>
            <a:off x="589550" y="3922300"/>
            <a:ext cx="79671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class </a:t>
            </a:r>
            <a:r>
              <a:rPr lang="en" sz="1000">
                <a:solidFill>
                  <a:schemeClr val="dk1"/>
                </a:solidFill>
                <a:highlight>
                  <a:srgbClr val="FFFFFF"/>
                </a:highlight>
                <a:latin typeface="Courier New"/>
                <a:ea typeface="Courier New"/>
                <a:cs typeface="Courier New"/>
                <a:sym typeface="Courier New"/>
              </a:rPr>
              <a:t>FrontControllerConfig </a:t>
            </a:r>
            <a:r>
              <a:rPr lang="en" sz="1000">
                <a:solidFill>
                  <a:srgbClr val="0033B3"/>
                </a:solidFill>
                <a:highlight>
                  <a:srgbClr val="FFFFFF"/>
                </a:highlight>
                <a:latin typeface="Courier New"/>
                <a:ea typeface="Courier New"/>
                <a:cs typeface="Courier New"/>
                <a:sym typeface="Courier New"/>
              </a:rPr>
              <a:t>extends </a:t>
            </a:r>
            <a:r>
              <a:rPr lang="en" sz="1000">
                <a:solidFill>
                  <a:schemeClr val="dk1"/>
                </a:solidFill>
                <a:highlight>
                  <a:srgbClr val="FFFFFF"/>
                </a:highlight>
                <a:latin typeface="Courier New"/>
                <a:ea typeface="Courier New"/>
                <a:cs typeface="Courier New"/>
                <a:sym typeface="Courier New"/>
              </a:rPr>
              <a:t>AbstractAnnotationConfigDispatcherServletInitializer </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9E880D"/>
                </a:solidFill>
                <a:highlight>
                  <a:srgbClr val="FFFFFF"/>
                </a:highlight>
                <a:latin typeface="Courier New"/>
                <a:ea typeface="Courier New"/>
                <a:cs typeface="Courier New"/>
                <a:sym typeface="Courier New"/>
              </a:rPr>
              <a:t>@Override</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protected </a:t>
            </a:r>
            <a:r>
              <a:rPr lang="en" sz="1000">
                <a:solidFill>
                  <a:schemeClr val="dk1"/>
                </a:solidFill>
                <a:highlight>
                  <a:srgbClr val="FFFFFF"/>
                </a:highlight>
                <a:latin typeface="Courier New"/>
                <a:ea typeface="Courier New"/>
                <a:cs typeface="Courier New"/>
                <a:sym typeface="Courier New"/>
              </a:rPr>
              <a:t>Class</a:t>
            </a:r>
            <a:r>
              <a:rPr lang="en" sz="1000">
                <a:solidFill>
                  <a:srgbClr val="080808"/>
                </a:solidFill>
                <a:highlight>
                  <a:srgbClr val="FFFFFF"/>
                </a:highlight>
                <a:latin typeface="Courier New"/>
                <a:ea typeface="Courier New"/>
                <a:cs typeface="Courier New"/>
                <a:sym typeface="Courier New"/>
              </a:rPr>
              <a:t>&lt;?&gt;[] </a:t>
            </a:r>
            <a:r>
              <a:rPr b="1" lang="en" sz="1000">
                <a:solidFill>
                  <a:srgbClr val="00627A"/>
                </a:solidFill>
                <a:highlight>
                  <a:srgbClr val="FFFFFF"/>
                </a:highlight>
                <a:latin typeface="Courier New"/>
                <a:ea typeface="Courier New"/>
                <a:cs typeface="Courier New"/>
                <a:sym typeface="Courier New"/>
              </a:rPr>
              <a:t>getRootConfigClasses</a:t>
            </a:r>
            <a:r>
              <a:rPr b="1" lang="en" sz="1000">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return new </a:t>
            </a:r>
            <a:r>
              <a:rPr lang="en" sz="1000">
                <a:solidFill>
                  <a:srgbClr val="080808"/>
                </a:solidFill>
                <a:highlight>
                  <a:srgbClr val="FFFFFF"/>
                </a:highlight>
                <a:latin typeface="Courier New"/>
                <a:ea typeface="Courier New"/>
                <a:cs typeface="Courier New"/>
                <a:sym typeface="Courier New"/>
              </a:rPr>
              <a:t>Class[] { </a:t>
            </a:r>
            <a:r>
              <a:rPr lang="en" sz="1000">
                <a:solidFill>
                  <a:schemeClr val="dk1"/>
                </a:solidFill>
                <a:highlight>
                  <a:srgbClr val="FFFFFF"/>
                </a:highlight>
                <a:latin typeface="Courier New"/>
                <a:ea typeface="Courier New"/>
                <a:cs typeface="Courier New"/>
                <a:sym typeface="Courier New"/>
              </a:rPr>
              <a:t>AppConfig</a:t>
            </a:r>
            <a:r>
              <a:rPr lang="en" sz="1000">
                <a:solidFill>
                  <a:srgbClr val="080808"/>
                </a:solidFill>
                <a:highlight>
                  <a:srgbClr val="FFFFFF"/>
                </a:highlight>
                <a:latin typeface="Courier New"/>
                <a:ea typeface="Courier New"/>
                <a:cs typeface="Courier New"/>
                <a:sym typeface="Courier New"/>
              </a:rPr>
              <a:t>.</a:t>
            </a:r>
            <a:r>
              <a:rPr lang="en" sz="1000">
                <a:solidFill>
                  <a:srgbClr val="0033B3"/>
                </a:solidFill>
                <a:highlight>
                  <a:srgbClr val="FFFFFF"/>
                </a:highlight>
                <a:latin typeface="Courier New"/>
                <a:ea typeface="Courier New"/>
                <a:cs typeface="Courier New"/>
                <a:sym typeface="Courier New"/>
              </a:rPr>
              <a:t>class</a:t>
            </a:r>
            <a:r>
              <a:rPr lang="en" sz="1000">
                <a:solidFill>
                  <a:srgbClr val="080808"/>
                </a:solidFill>
                <a:highlight>
                  <a:srgbClr val="FFFFFF"/>
                </a:highlight>
                <a:latin typeface="Courier New"/>
                <a:ea typeface="Courier New"/>
                <a:cs typeface="Courier New"/>
                <a:sym typeface="Courier New"/>
              </a:rPr>
              <a:t>, </a:t>
            </a:r>
            <a:r>
              <a:rPr b="1" lang="en" sz="1000">
                <a:solidFill>
                  <a:schemeClr val="dk1"/>
                </a:solidFill>
                <a:highlight>
                  <a:srgbClr val="FFFFFF"/>
                </a:highlight>
                <a:latin typeface="Courier New"/>
                <a:ea typeface="Courier New"/>
                <a:cs typeface="Courier New"/>
                <a:sym typeface="Courier New"/>
              </a:rPr>
              <a:t>SwaggerConfig</a:t>
            </a:r>
            <a:r>
              <a:rPr b="1" lang="en" sz="1000">
                <a:solidFill>
                  <a:srgbClr val="080808"/>
                </a:solidFill>
                <a:highlight>
                  <a:srgbClr val="FFFFFF"/>
                </a:highlight>
                <a:latin typeface="Courier New"/>
                <a:ea typeface="Courier New"/>
                <a:cs typeface="Courier New"/>
                <a:sym typeface="Courier New"/>
              </a:rPr>
              <a:t>.</a:t>
            </a:r>
            <a:r>
              <a:rPr b="1" lang="en" sz="1000">
                <a:solidFill>
                  <a:srgbClr val="0033B3"/>
                </a:solidFill>
                <a:highlight>
                  <a:srgbClr val="FFFFFF"/>
                </a:highlight>
                <a:latin typeface="Courier New"/>
                <a:ea typeface="Courier New"/>
                <a:cs typeface="Courier New"/>
                <a:sym typeface="Courier New"/>
              </a:rPr>
              <a:t>class</a:t>
            </a:r>
            <a:r>
              <a:rPr lang="en" sz="1000">
                <a:solidFill>
                  <a:srgbClr val="0033B3"/>
                </a:solidFill>
                <a:highlight>
                  <a:srgbClr val="FFFFFF"/>
                </a:highlight>
                <a:latin typeface="Courier New"/>
                <a:ea typeface="Courier New"/>
                <a:cs typeface="Courier New"/>
                <a:sym typeface="Courier New"/>
              </a:rPr>
              <a:t> </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endParaRPr sz="1000">
              <a:solidFill>
                <a:srgbClr val="9E880D"/>
              </a:solidFill>
              <a:highlight>
                <a:srgbClr val="FFFFFF"/>
              </a:highlight>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659" name="Google Shape;659;p55"/>
          <p:cNvSpPr txBox="1"/>
          <p:nvPr>
            <p:ph idx="1" type="subTitle"/>
          </p:nvPr>
        </p:nvSpPr>
        <p:spPr>
          <a:xfrm>
            <a:off x="419100" y="911425"/>
            <a:ext cx="8305800" cy="1691400"/>
          </a:xfrm>
          <a:prstGeom prst="rect">
            <a:avLst/>
          </a:prstGeom>
          <a:noFill/>
          <a:ln>
            <a:noFill/>
          </a:ln>
        </p:spPr>
        <p:txBody>
          <a:bodyPr anchorCtr="0" anchor="ctr" bIns="0" lIns="0" spcFirstLastPara="1" rIns="0" wrap="square" tIns="0">
            <a:noAutofit/>
          </a:bodyPr>
          <a:lstStyle/>
          <a:p>
            <a:pPr indent="0" lvl="0" marL="457200" rtl="0" algn="l">
              <a:lnSpc>
                <a:spcPct val="100000"/>
              </a:lnSpc>
              <a:spcBef>
                <a:spcPts val="0"/>
              </a:spcBef>
              <a:spcAft>
                <a:spcPts val="0"/>
              </a:spcAft>
              <a:buSzPts val="800"/>
              <a:buNone/>
            </a:pPr>
            <a:r>
              <a:rPr b="1" lang="en">
                <a:solidFill>
                  <a:schemeClr val="dk1"/>
                </a:solidFill>
              </a:rPr>
              <a:t>2. Hooking Swagger Core to the Application</a:t>
            </a:r>
            <a:endParaRPr b="1">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to verify that Springfox is working, we can visit this URL in our browser:</a:t>
            </a:r>
            <a:endParaRPr>
              <a:solidFill>
                <a:schemeClr val="dk1"/>
              </a:solidFill>
            </a:endParaRPr>
          </a:p>
          <a:p>
            <a:pPr indent="-317500" lvl="2" marL="1371600" rtl="0" algn="l">
              <a:lnSpc>
                <a:spcPct val="100000"/>
              </a:lnSpc>
              <a:spcBef>
                <a:spcPts val="0"/>
              </a:spcBef>
              <a:spcAft>
                <a:spcPts val="0"/>
              </a:spcAft>
              <a:buSzPts val="1400"/>
              <a:buChar char="■"/>
            </a:pPr>
            <a:r>
              <a:rPr lang="en">
                <a:solidFill>
                  <a:schemeClr val="dk1"/>
                </a:solidFill>
              </a:rPr>
              <a:t>OpenAPI - </a:t>
            </a:r>
            <a:r>
              <a:rPr lang="en" u="sng">
                <a:solidFill>
                  <a:schemeClr val="hlink"/>
                </a:solidFill>
                <a:hlinkClick r:id="rId3"/>
              </a:rPr>
              <a:t>http://localhost:8080/name_of_our_api/v3/api-docs</a:t>
            </a:r>
            <a:endParaRPr>
              <a:solidFill>
                <a:schemeClr val="dk1"/>
              </a:solidFill>
            </a:endParaRPr>
          </a:p>
          <a:p>
            <a:pPr indent="-317500" lvl="2" marL="1371600" rtl="0" algn="l">
              <a:lnSpc>
                <a:spcPct val="100000"/>
              </a:lnSpc>
              <a:spcBef>
                <a:spcPts val="0"/>
              </a:spcBef>
              <a:spcAft>
                <a:spcPts val="0"/>
              </a:spcAft>
              <a:buClr>
                <a:schemeClr val="dk1"/>
              </a:buClr>
              <a:buSzPts val="1400"/>
              <a:buChar char="■"/>
            </a:pPr>
            <a:r>
              <a:rPr lang="en">
                <a:solidFill>
                  <a:schemeClr val="dk1"/>
                </a:solidFill>
              </a:rPr>
              <a:t>Swagger2 - </a:t>
            </a:r>
            <a:r>
              <a:rPr lang="en" u="sng">
                <a:solidFill>
                  <a:schemeClr val="hlink"/>
                </a:solidFill>
                <a:hlinkClick r:id="rId4"/>
              </a:rPr>
              <a:t>http://localhost:8080/name_of_our_api/v2/api-docs</a:t>
            </a:r>
            <a:endParaRPr>
              <a:solidFill>
                <a:schemeClr val="dk1"/>
              </a:solidFill>
            </a:endParaRPr>
          </a:p>
          <a:p>
            <a:pPr indent="0" lvl="0" marL="13716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the result is a JSON response with a large number of key-value pairs - not very human readable.</a:t>
            </a:r>
            <a:endParaRPr>
              <a:solidFill>
                <a:schemeClr val="dk1"/>
              </a:solidFill>
            </a:endParaRPr>
          </a:p>
        </p:txBody>
      </p:sp>
      <p:sp>
        <p:nvSpPr>
          <p:cNvPr id="660" name="Google Shape;660;p5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61" name="Google Shape;661;p55"/>
          <p:cNvPicPr preferRelativeResize="0"/>
          <p:nvPr/>
        </p:nvPicPr>
        <p:blipFill>
          <a:blip r:embed="rId5">
            <a:alphaModFix/>
          </a:blip>
          <a:stretch>
            <a:fillRect/>
          </a:stretch>
        </p:blipFill>
        <p:spPr>
          <a:xfrm>
            <a:off x="1797053" y="2526625"/>
            <a:ext cx="5549893" cy="22358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6"/>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t/>
            </a:r>
            <a:endParaRPr/>
          </a:p>
          <a:p>
            <a:pPr indent="0" lvl="0" marL="0" rtl="0" algn="l">
              <a:lnSpc>
                <a:spcPct val="90000"/>
              </a:lnSpc>
              <a:spcBef>
                <a:spcPts val="0"/>
              </a:spcBef>
              <a:spcAft>
                <a:spcPts val="0"/>
              </a:spcAft>
              <a:buSzPts val="800"/>
              <a:buNone/>
            </a:pPr>
            <a:r>
              <a:t/>
            </a:r>
            <a:endParaRPr/>
          </a:p>
        </p:txBody>
      </p:sp>
      <p:sp>
        <p:nvSpPr>
          <p:cNvPr id="667" name="Google Shape;667;p56"/>
          <p:cNvSpPr txBox="1"/>
          <p:nvPr>
            <p:ph idx="4294967295" type="body"/>
          </p:nvPr>
        </p:nvSpPr>
        <p:spPr>
          <a:xfrm>
            <a:off x="408138" y="2306992"/>
            <a:ext cx="8327700" cy="4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0" i="0" lang="en" sz="3400" u="none" cap="none" strike="noStrike">
                <a:solidFill>
                  <a:srgbClr val="FFFFFF"/>
                </a:solidFill>
                <a:latin typeface="Proxima Nova Extrabold"/>
                <a:ea typeface="Proxima Nova Extrabold"/>
                <a:cs typeface="Proxima Nova Extrabold"/>
                <a:sym typeface="Proxima Nova Extrabold"/>
              </a:rPr>
              <a:t>Swagger UI</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 - Swagger UI</a:t>
            </a:r>
            <a:endParaRPr/>
          </a:p>
        </p:txBody>
      </p:sp>
      <p:sp>
        <p:nvSpPr>
          <p:cNvPr id="673" name="Google Shape;673;p57"/>
          <p:cNvSpPr txBox="1"/>
          <p:nvPr>
            <p:ph idx="1" type="subTitle"/>
          </p:nvPr>
        </p:nvSpPr>
        <p:spPr>
          <a:xfrm>
            <a:off x="419100" y="1063825"/>
            <a:ext cx="8305800" cy="10314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SzPts val="1400"/>
              <a:buChar char="●"/>
            </a:pPr>
            <a:r>
              <a:rPr lang="en">
                <a:solidFill>
                  <a:schemeClr val="dk1"/>
                </a:solidFill>
              </a:rPr>
              <a:t>a built-in solution that makes user interaction with the Swagger-generated API documentation much easier.</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0" marL="457200" rtl="0" algn="l">
              <a:lnSpc>
                <a:spcPct val="100000"/>
              </a:lnSpc>
              <a:spcBef>
                <a:spcPts val="0"/>
              </a:spcBef>
              <a:spcAft>
                <a:spcPts val="0"/>
              </a:spcAft>
              <a:buSzPts val="1400"/>
              <a:buChar char="●"/>
            </a:pPr>
            <a:r>
              <a:rPr lang="en">
                <a:solidFill>
                  <a:schemeClr val="dk1"/>
                </a:solidFill>
              </a:rPr>
              <a:t>add an additional Maven dependency </a:t>
            </a:r>
            <a:r>
              <a:rPr lang="en"/>
              <a:t>in the </a:t>
            </a:r>
            <a:r>
              <a:rPr i="1" lang="en"/>
              <a:t>pom.xml </a:t>
            </a:r>
            <a:r>
              <a:rPr lang="en"/>
              <a:t>file (OpenAPI 3 or Swagger 2):</a:t>
            </a:r>
            <a:endParaRPr/>
          </a:p>
        </p:txBody>
      </p:sp>
      <p:sp>
        <p:nvSpPr>
          <p:cNvPr id="674" name="Google Shape;674;p57"/>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75" name="Google Shape;675;p57"/>
          <p:cNvSpPr txBox="1"/>
          <p:nvPr/>
        </p:nvSpPr>
        <p:spPr>
          <a:xfrm>
            <a:off x="4517750" y="2169700"/>
            <a:ext cx="43437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dependency</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groupId</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io.springfox</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groupId</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artifactId</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springfox-swagger-ui</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artifactId</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version</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2.9.2</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version</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dependency</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400" u="none" cap="none" strike="noStrike">
              <a:solidFill>
                <a:srgbClr val="000000"/>
              </a:solidFill>
              <a:latin typeface="Arial"/>
              <a:ea typeface="Arial"/>
              <a:cs typeface="Arial"/>
              <a:sym typeface="Arial"/>
            </a:endParaRPr>
          </a:p>
        </p:txBody>
      </p:sp>
      <p:sp>
        <p:nvSpPr>
          <p:cNvPr id="676" name="Google Shape;676;p57"/>
          <p:cNvSpPr txBox="1"/>
          <p:nvPr/>
        </p:nvSpPr>
        <p:spPr>
          <a:xfrm>
            <a:off x="284750" y="2169700"/>
            <a:ext cx="42411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dependency</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groupId</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io.springfox</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groupId</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artifactId</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springfox-swagger-ui</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artifactId</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&lt;</a:t>
            </a:r>
            <a:r>
              <a:rPr b="0" i="0" lang="en" sz="1100" u="none" cap="none" strike="noStrike">
                <a:solidFill>
                  <a:srgbClr val="0033B3"/>
                </a:solidFill>
                <a:highlight>
                  <a:srgbClr val="FFFFFF"/>
                </a:highlight>
                <a:latin typeface="Courier New"/>
                <a:ea typeface="Courier New"/>
                <a:cs typeface="Courier New"/>
                <a:sym typeface="Courier New"/>
              </a:rPr>
              <a:t>version</a:t>
            </a:r>
            <a:r>
              <a:rPr b="0" i="0" lang="en" sz="1100" u="none" cap="none" strike="noStrike">
                <a:solidFill>
                  <a:srgbClr val="080808"/>
                </a:solidFill>
                <a:highlight>
                  <a:srgbClr val="FFFFFF"/>
                </a:highlight>
                <a:latin typeface="Courier New"/>
                <a:ea typeface="Courier New"/>
                <a:cs typeface="Courier New"/>
                <a:sym typeface="Courier New"/>
              </a:rPr>
              <a:t>&gt;</a:t>
            </a:r>
            <a:r>
              <a:rPr b="1" i="0" lang="en" sz="1100" u="none" cap="none" strike="noStrike">
                <a:solidFill>
                  <a:srgbClr val="080808"/>
                </a:solidFill>
                <a:highlight>
                  <a:srgbClr val="FFFFFF"/>
                </a:highlight>
                <a:latin typeface="Courier New"/>
                <a:ea typeface="Courier New"/>
                <a:cs typeface="Courier New"/>
                <a:sym typeface="Courier New"/>
              </a:rPr>
              <a:t>3.0.0</a:t>
            </a: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version</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&lt;/</a:t>
            </a:r>
            <a:r>
              <a:rPr b="0" i="0" lang="en" sz="1100" u="none" cap="none" strike="noStrike">
                <a:solidFill>
                  <a:srgbClr val="0033B3"/>
                </a:solidFill>
                <a:highlight>
                  <a:srgbClr val="FFFFFF"/>
                </a:highlight>
                <a:latin typeface="Courier New"/>
                <a:ea typeface="Courier New"/>
                <a:cs typeface="Courier New"/>
                <a:sym typeface="Courier New"/>
              </a:rPr>
              <a:t>dependency</a:t>
            </a:r>
            <a:r>
              <a:rPr b="0" i="0" lang="en" sz="1100" u="none" cap="none" strike="noStrike">
                <a:solidFill>
                  <a:srgbClr val="080808"/>
                </a:solidFill>
                <a:highlight>
                  <a:srgbClr val="FFFFFF"/>
                </a:highlight>
                <a:latin typeface="Courier New"/>
                <a:ea typeface="Courier New"/>
                <a:cs typeface="Courier New"/>
                <a:sym typeface="Courier New"/>
              </a:rPr>
              <a:t>&gt;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 - Swagger UI</a:t>
            </a:r>
            <a:endParaRPr/>
          </a:p>
        </p:txBody>
      </p:sp>
      <p:sp>
        <p:nvSpPr>
          <p:cNvPr id="682" name="Google Shape;682;p58"/>
          <p:cNvSpPr txBox="1"/>
          <p:nvPr>
            <p:ph idx="1" type="subTitle"/>
          </p:nvPr>
        </p:nvSpPr>
        <p:spPr>
          <a:xfrm>
            <a:off x="419100" y="987625"/>
            <a:ext cx="8305800" cy="12699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Clr>
                <a:schemeClr val="dk1"/>
              </a:buClr>
              <a:buSzPts val="1400"/>
              <a:buChar char="●"/>
            </a:pPr>
            <a:r>
              <a:rPr b="1" lang="en">
                <a:solidFill>
                  <a:schemeClr val="dk1"/>
                </a:solidFill>
              </a:rPr>
              <a:t>OpenAPI 3 </a:t>
            </a:r>
            <a:r>
              <a:rPr lang="en">
                <a:solidFill>
                  <a:schemeClr val="dk1"/>
                </a:solidFill>
              </a:rPr>
              <a:t>version</a:t>
            </a:r>
            <a:endParaRPr>
              <a:solidFill>
                <a:schemeClr val="dk1"/>
              </a:solidFill>
            </a:endParaRPr>
          </a:p>
          <a:p>
            <a:pPr indent="0" lvl="0" marL="0" rtl="0" algn="l">
              <a:lnSpc>
                <a:spcPct val="100000"/>
              </a:lnSpc>
              <a:spcBef>
                <a:spcPts val="0"/>
              </a:spcBef>
              <a:spcAft>
                <a:spcPts val="0"/>
              </a:spcAft>
              <a:buSzPts val="800"/>
              <a:buNone/>
            </a:pPr>
            <a:r>
              <a:t/>
            </a:r>
            <a:endParaRPr>
              <a:solidFill>
                <a:schemeClr val="dk1"/>
              </a:solidFill>
            </a:endParaRPr>
          </a:p>
          <a:p>
            <a:pPr indent="457200" lvl="0" marL="457200" rtl="0" algn="just">
              <a:lnSpc>
                <a:spcPct val="100000"/>
              </a:lnSpc>
              <a:spcBef>
                <a:spcPts val="0"/>
              </a:spcBef>
              <a:spcAft>
                <a:spcPts val="0"/>
              </a:spcAft>
              <a:buSzPts val="800"/>
              <a:buNone/>
            </a:pPr>
            <a:r>
              <a:rPr b="1" i="1" lang="en">
                <a:solidFill>
                  <a:schemeClr val="dk1"/>
                </a:solidFill>
              </a:rPr>
              <a:t>Swagger UI</a:t>
            </a:r>
            <a:r>
              <a:rPr lang="en">
                <a:solidFill>
                  <a:schemeClr val="dk1"/>
                </a:solidFill>
              </a:rPr>
              <a:t> adds a set of resources that we must configure as part of a class that implements </a:t>
            </a:r>
            <a:r>
              <a:rPr b="1" i="1" lang="en">
                <a:solidFill>
                  <a:schemeClr val="dk1"/>
                </a:solidFill>
              </a:rPr>
              <a:t>WebMvcConfigurer </a:t>
            </a:r>
            <a:r>
              <a:rPr lang="en">
                <a:solidFill>
                  <a:schemeClr val="dk1"/>
                </a:solidFill>
              </a:rPr>
              <a:t>and is annotated with </a:t>
            </a:r>
            <a:r>
              <a:rPr b="1" i="1" lang="en">
                <a:solidFill>
                  <a:schemeClr val="dk1"/>
                </a:solidFill>
              </a:rPr>
              <a:t>@Component</a:t>
            </a:r>
            <a:r>
              <a:rPr lang="en"/>
              <a:t>. This class can be placed in the </a:t>
            </a:r>
            <a:r>
              <a:rPr i="1" lang="en"/>
              <a:t>config</a:t>
            </a:r>
            <a:r>
              <a:rPr lang="en"/>
              <a:t> package.</a:t>
            </a:r>
            <a:endParaRPr>
              <a:solidFill>
                <a:schemeClr val="dk1"/>
              </a:solidFill>
            </a:endParaRPr>
          </a:p>
        </p:txBody>
      </p:sp>
      <p:sp>
        <p:nvSpPr>
          <p:cNvPr id="683" name="Google Shape;683;p58"/>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84" name="Google Shape;684;p58"/>
          <p:cNvSpPr txBox="1"/>
          <p:nvPr/>
        </p:nvSpPr>
        <p:spPr>
          <a:xfrm>
            <a:off x="285750" y="2328925"/>
            <a:ext cx="8572500" cy="189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9E880D"/>
                </a:solidFill>
                <a:highlight>
                  <a:srgbClr val="FFFFFF"/>
                </a:highlight>
                <a:latin typeface="Courier New"/>
                <a:ea typeface="Courier New"/>
                <a:cs typeface="Courier New"/>
                <a:sym typeface="Courier New"/>
              </a:rPr>
              <a:t>@Component</a:t>
            </a:r>
            <a:endParaRPr b="0" i="0" sz="12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3B3"/>
                </a:solidFill>
                <a:highlight>
                  <a:srgbClr val="FFFFFF"/>
                </a:highlight>
                <a:latin typeface="Courier New"/>
                <a:ea typeface="Courier New"/>
                <a:cs typeface="Courier New"/>
                <a:sym typeface="Courier New"/>
              </a:rPr>
              <a:t>public class </a:t>
            </a:r>
            <a:r>
              <a:rPr b="0" i="0" lang="en" sz="1100" u="none" cap="none" strike="noStrike">
                <a:solidFill>
                  <a:schemeClr val="dk1"/>
                </a:solidFill>
                <a:highlight>
                  <a:srgbClr val="FFFFFF"/>
                </a:highlight>
                <a:latin typeface="Courier New"/>
                <a:ea typeface="Courier New"/>
                <a:cs typeface="Courier New"/>
                <a:sym typeface="Courier New"/>
              </a:rPr>
              <a:t>SwaggerUiWebMvcConfigurer </a:t>
            </a:r>
            <a:r>
              <a:rPr b="0" i="0" lang="en" sz="1100" u="none" cap="none" strike="noStrike">
                <a:solidFill>
                  <a:srgbClr val="0033B3"/>
                </a:solidFill>
                <a:highlight>
                  <a:srgbClr val="FFFFFF"/>
                </a:highlight>
                <a:latin typeface="Courier New"/>
                <a:ea typeface="Courier New"/>
                <a:cs typeface="Courier New"/>
                <a:sym typeface="Courier New"/>
              </a:rPr>
              <a:t>implements </a:t>
            </a:r>
            <a:r>
              <a:rPr b="0" i="0" lang="en" sz="1100" u="none" cap="none" strike="noStrike">
                <a:solidFill>
                  <a:schemeClr val="dk1"/>
                </a:solidFill>
                <a:highlight>
                  <a:srgbClr val="FFFFFF"/>
                </a:highlight>
                <a:latin typeface="Courier New"/>
                <a:ea typeface="Courier New"/>
                <a:cs typeface="Courier New"/>
                <a:sym typeface="Courier New"/>
              </a:rPr>
              <a:t>WebMvcConfigurer </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a:t>
            </a:r>
            <a:r>
              <a:rPr b="0" i="0" lang="en" sz="1100" u="none" cap="none" strike="noStrike">
                <a:solidFill>
                  <a:srgbClr val="9E880D"/>
                </a:solidFill>
                <a:highlight>
                  <a:srgbClr val="FFFFFF"/>
                </a:highlight>
                <a:latin typeface="Courier New"/>
                <a:ea typeface="Courier New"/>
                <a:cs typeface="Courier New"/>
                <a:sym typeface="Courier New"/>
              </a:rPr>
              <a:t>@Override</a:t>
            </a:r>
            <a:endParaRPr b="0"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880D"/>
                </a:solidFill>
                <a:highlight>
                  <a:srgbClr val="FFFFFF"/>
                </a:highlight>
                <a:latin typeface="Courier New"/>
                <a:ea typeface="Courier New"/>
                <a:cs typeface="Courier New"/>
                <a:sym typeface="Courier New"/>
              </a:rPr>
              <a:t>   </a:t>
            </a:r>
            <a:r>
              <a:rPr b="0" i="0" lang="en" sz="1100" u="none" cap="none" strike="noStrike">
                <a:solidFill>
                  <a:srgbClr val="0033B3"/>
                </a:solidFill>
                <a:highlight>
                  <a:srgbClr val="FFFFFF"/>
                </a:highlight>
                <a:latin typeface="Courier New"/>
                <a:ea typeface="Courier New"/>
                <a:cs typeface="Courier New"/>
                <a:sym typeface="Courier New"/>
              </a:rPr>
              <a:t>public void </a:t>
            </a:r>
            <a:r>
              <a:rPr b="0" i="0" lang="en" sz="1100" u="none" cap="none" strike="noStrike">
                <a:solidFill>
                  <a:srgbClr val="00627A"/>
                </a:solidFill>
                <a:highlight>
                  <a:srgbClr val="FFFFFF"/>
                </a:highlight>
                <a:latin typeface="Courier New"/>
                <a:ea typeface="Courier New"/>
                <a:cs typeface="Courier New"/>
                <a:sym typeface="Courier New"/>
              </a:rPr>
              <a:t>addResourceHandlers</a:t>
            </a:r>
            <a:r>
              <a:rPr b="0" i="0" lang="en" sz="1100" u="none" cap="none" strike="noStrike">
                <a:solidFill>
                  <a:srgbClr val="080808"/>
                </a:solidFill>
                <a:highlight>
                  <a:srgbClr val="FFFFFF"/>
                </a:highlight>
                <a:latin typeface="Courier New"/>
                <a:ea typeface="Courier New"/>
                <a:cs typeface="Courier New"/>
                <a:sym typeface="Courier New"/>
              </a:rPr>
              <a:t>(</a:t>
            </a:r>
            <a:r>
              <a:rPr b="0" i="0" lang="en" sz="1100" u="none" cap="none" strike="noStrike">
                <a:solidFill>
                  <a:schemeClr val="dk1"/>
                </a:solidFill>
                <a:highlight>
                  <a:srgbClr val="FFFFFF"/>
                </a:highlight>
                <a:latin typeface="Courier New"/>
                <a:ea typeface="Courier New"/>
                <a:cs typeface="Courier New"/>
                <a:sym typeface="Courier New"/>
              </a:rPr>
              <a:t>ResourceHandlerRegistry </a:t>
            </a:r>
            <a:r>
              <a:rPr b="0" i="0" lang="en" sz="1100" u="none" cap="none" strike="noStrike">
                <a:solidFill>
                  <a:srgbClr val="080808"/>
                </a:solidFill>
                <a:highlight>
                  <a:srgbClr val="FFFFFF"/>
                </a:highlight>
                <a:latin typeface="Courier New"/>
                <a:ea typeface="Courier New"/>
                <a:cs typeface="Courier New"/>
                <a:sym typeface="Courier New"/>
              </a:rPr>
              <a:t>registry) {</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registry</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.addResourceHandler(</a:t>
            </a:r>
            <a:r>
              <a:rPr b="0" i="0" lang="en" sz="1100" u="none" cap="none" strike="noStrike">
                <a:solidFill>
                  <a:srgbClr val="067D17"/>
                </a:solidFill>
                <a:highlight>
                  <a:srgbClr val="FFFFFF"/>
                </a:highlight>
                <a:latin typeface="Courier New"/>
                <a:ea typeface="Courier New"/>
                <a:cs typeface="Courier New"/>
                <a:sym typeface="Courier New"/>
              </a:rPr>
              <a:t>"/swagger-ui/**"</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.addResourceLocations(</a:t>
            </a:r>
            <a:r>
              <a:rPr b="0" i="0" lang="en" sz="1100" u="none" cap="none" strike="noStrike">
                <a:solidFill>
                  <a:srgbClr val="067D17"/>
                </a:solidFill>
                <a:highlight>
                  <a:srgbClr val="FFFFFF"/>
                </a:highlight>
                <a:latin typeface="Courier New"/>
                <a:ea typeface="Courier New"/>
                <a:cs typeface="Courier New"/>
                <a:sym typeface="Courier New"/>
              </a:rPr>
              <a:t>"classpath:/META-INF/resources/webjars/springfox-swagger-ui/"</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.resourceChain(</a:t>
            </a:r>
            <a:r>
              <a:rPr b="0" i="0" lang="en" sz="1100" u="none" cap="none" strike="noStrike">
                <a:solidFill>
                  <a:srgbClr val="0033B3"/>
                </a:solidFill>
                <a:highlight>
                  <a:srgbClr val="FFFFFF"/>
                </a:highlight>
                <a:latin typeface="Courier New"/>
                <a:ea typeface="Courier New"/>
                <a:cs typeface="Courier New"/>
                <a:sym typeface="Courier New"/>
              </a:rPr>
              <a:t>false</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3B3"/>
                </a:solidFill>
                <a:highlight>
                  <a:srgbClr val="FFFFFF"/>
                </a:highlight>
                <a:latin typeface="Courier New"/>
                <a:ea typeface="Courier New"/>
                <a:cs typeface="Courier New"/>
                <a:sym typeface="Courier New"/>
              </a:rPr>
              <a:t>}</a:t>
            </a:r>
            <a:endParaRPr b="0" i="0" sz="1100" u="none" cap="none" strike="noStrike">
              <a:solidFill>
                <a:srgbClr val="9E880D"/>
              </a:solidFill>
              <a:highlight>
                <a:srgbClr val="FFFFFF"/>
              </a:highlight>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9"/>
          <p:cNvSpPr txBox="1"/>
          <p:nvPr>
            <p:ph idx="1" type="subTitle"/>
          </p:nvPr>
        </p:nvSpPr>
        <p:spPr>
          <a:xfrm>
            <a:off x="419100" y="987625"/>
            <a:ext cx="8305800" cy="12081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Clr>
                <a:schemeClr val="dk1"/>
              </a:buClr>
              <a:buSzPts val="1400"/>
              <a:buChar char="●"/>
            </a:pPr>
            <a:r>
              <a:rPr b="1" lang="en">
                <a:solidFill>
                  <a:schemeClr val="dk1"/>
                </a:solidFill>
              </a:rPr>
              <a:t> Swagger 2 </a:t>
            </a:r>
            <a:r>
              <a:rPr lang="en">
                <a:solidFill>
                  <a:schemeClr val="dk1"/>
                </a:solidFill>
              </a:rPr>
              <a:t>version</a:t>
            </a:r>
            <a:endParaRPr>
              <a:solidFill>
                <a:schemeClr val="dk1"/>
              </a:solidFill>
            </a:endParaRPr>
          </a:p>
          <a:p>
            <a:pPr indent="0" lvl="0" marL="4572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b="1" i="1" lang="en">
                <a:solidFill>
                  <a:schemeClr val="dk1"/>
                </a:solidFill>
              </a:rPr>
              <a:t>Swagger UI</a:t>
            </a:r>
            <a:r>
              <a:rPr lang="en">
                <a:solidFill>
                  <a:schemeClr val="dk1"/>
                </a:solidFill>
              </a:rPr>
              <a:t> adds a set of resources that we must configure as part of a class that implements </a:t>
            </a:r>
            <a:r>
              <a:rPr b="1" i="1" lang="en">
                <a:solidFill>
                  <a:schemeClr val="dk1"/>
                </a:solidFill>
              </a:rPr>
              <a:t>WebMvcConfigurer </a:t>
            </a:r>
            <a:r>
              <a:rPr lang="en">
                <a:solidFill>
                  <a:schemeClr val="dk1"/>
                </a:solidFill>
              </a:rPr>
              <a:t>and is annotated with </a:t>
            </a:r>
            <a:r>
              <a:rPr b="1" i="1" lang="en">
                <a:solidFill>
                  <a:schemeClr val="dk1"/>
                </a:solidFill>
              </a:rPr>
              <a:t>@Configuration </a:t>
            </a:r>
            <a:r>
              <a:rPr i="1" lang="en">
                <a:solidFill>
                  <a:schemeClr val="dk1"/>
                </a:solidFill>
              </a:rPr>
              <a:t>and</a:t>
            </a:r>
            <a:r>
              <a:rPr b="1" i="1" lang="en">
                <a:solidFill>
                  <a:schemeClr val="dk1"/>
                </a:solidFill>
              </a:rPr>
              <a:t> @EnableWebMvc</a:t>
            </a:r>
            <a:endParaRPr b="1" i="1">
              <a:solidFill>
                <a:schemeClr val="dk1"/>
              </a:solidFill>
            </a:endParaRPr>
          </a:p>
          <a:p>
            <a:pPr indent="-317500" lvl="1" marL="914400" rtl="0" algn="l">
              <a:lnSpc>
                <a:spcPct val="100000"/>
              </a:lnSpc>
              <a:spcBef>
                <a:spcPts val="0"/>
              </a:spcBef>
              <a:spcAft>
                <a:spcPts val="0"/>
              </a:spcAft>
              <a:buClr>
                <a:schemeClr val="dk1"/>
              </a:buClr>
              <a:buSzPts val="1400"/>
              <a:buChar char="○"/>
            </a:pPr>
            <a:r>
              <a:rPr i="1" lang="en">
                <a:solidFill>
                  <a:schemeClr val="dk1"/>
                </a:solidFill>
              </a:rPr>
              <a:t>also, we must add </a:t>
            </a:r>
            <a:r>
              <a:rPr b="1" i="1" lang="en">
                <a:solidFill>
                  <a:schemeClr val="dk1"/>
                </a:solidFill>
              </a:rPr>
              <a:t>@Import(</a:t>
            </a:r>
            <a:r>
              <a:rPr i="1" lang="en">
                <a:solidFill>
                  <a:schemeClr val="dk1"/>
                </a:solidFill>
              </a:rPr>
              <a:t>SwaggerConfig</a:t>
            </a:r>
            <a:r>
              <a:rPr b="1" i="1" lang="en">
                <a:solidFill>
                  <a:schemeClr val="dk1"/>
                </a:solidFill>
              </a:rPr>
              <a:t>.class)</a:t>
            </a:r>
            <a:r>
              <a:rPr b="1" lang="en">
                <a:solidFill>
                  <a:schemeClr val="dk1"/>
                </a:solidFill>
              </a:rPr>
              <a:t>. </a:t>
            </a:r>
            <a:r>
              <a:rPr lang="en"/>
              <a:t>This class can be placed in the </a:t>
            </a:r>
            <a:r>
              <a:rPr i="1" lang="en"/>
              <a:t>config</a:t>
            </a:r>
            <a:r>
              <a:rPr lang="en"/>
              <a:t> package.</a:t>
            </a:r>
            <a:endParaRPr>
              <a:solidFill>
                <a:schemeClr val="dk1"/>
              </a:solidFill>
            </a:endParaRPr>
          </a:p>
        </p:txBody>
      </p:sp>
      <p:sp>
        <p:nvSpPr>
          <p:cNvPr id="690" name="Google Shape;690;p5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 - Swagger UI</a:t>
            </a:r>
            <a:endParaRPr>
              <a:solidFill>
                <a:schemeClr val="dk1"/>
              </a:solidFill>
            </a:endParaRPr>
          </a:p>
        </p:txBody>
      </p:sp>
      <p:sp>
        <p:nvSpPr>
          <p:cNvPr id="691" name="Google Shape;691;p59"/>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92" name="Google Shape;692;p59"/>
          <p:cNvSpPr txBox="1"/>
          <p:nvPr/>
        </p:nvSpPr>
        <p:spPr>
          <a:xfrm>
            <a:off x="564450" y="2271925"/>
            <a:ext cx="70434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880D"/>
                </a:solidFill>
                <a:highlight>
                  <a:srgbClr val="FFFFFF"/>
                </a:highlight>
                <a:latin typeface="Courier New"/>
                <a:ea typeface="Courier New"/>
                <a:cs typeface="Courier New"/>
                <a:sym typeface="Courier New"/>
              </a:rPr>
              <a:t>@Configuration</a:t>
            </a:r>
            <a:endParaRPr b="0"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880D"/>
                </a:solidFill>
                <a:highlight>
                  <a:srgbClr val="FFFFFF"/>
                </a:highlight>
                <a:latin typeface="Courier New"/>
                <a:ea typeface="Courier New"/>
                <a:cs typeface="Courier New"/>
                <a:sym typeface="Courier New"/>
              </a:rPr>
              <a:t>@EnableWebMvc</a:t>
            </a:r>
            <a:endParaRPr b="0"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880D"/>
                </a:solidFill>
                <a:highlight>
                  <a:srgbClr val="FFFFFF"/>
                </a:highlight>
                <a:latin typeface="Courier New"/>
                <a:ea typeface="Courier New"/>
                <a:cs typeface="Courier New"/>
                <a:sym typeface="Courier New"/>
              </a:rPr>
              <a:t>@Import</a:t>
            </a:r>
            <a:r>
              <a:rPr b="0" i="0" lang="en" sz="1100" u="none" cap="none" strike="noStrike">
                <a:solidFill>
                  <a:srgbClr val="080808"/>
                </a:solidFill>
                <a:highlight>
                  <a:srgbClr val="FFFFFF"/>
                </a:highlight>
                <a:latin typeface="Courier New"/>
                <a:ea typeface="Courier New"/>
                <a:cs typeface="Courier New"/>
                <a:sym typeface="Courier New"/>
              </a:rPr>
              <a:t>(</a:t>
            </a:r>
            <a:r>
              <a:rPr b="0" i="0" lang="en" sz="1100" u="none" cap="none" strike="noStrike">
                <a:solidFill>
                  <a:schemeClr val="dk1"/>
                </a:solidFill>
                <a:highlight>
                  <a:srgbClr val="FFFFFF"/>
                </a:highlight>
                <a:latin typeface="Courier New"/>
                <a:ea typeface="Courier New"/>
                <a:cs typeface="Courier New"/>
                <a:sym typeface="Courier New"/>
              </a:rPr>
              <a:t>SwaggerConfig</a:t>
            </a:r>
            <a:r>
              <a:rPr b="0" i="0" lang="en" sz="1100" u="none" cap="none" strike="noStrike">
                <a:solidFill>
                  <a:srgbClr val="080808"/>
                </a:solidFill>
                <a:highlight>
                  <a:srgbClr val="FFFFFF"/>
                </a:highlight>
                <a:latin typeface="Courier New"/>
                <a:ea typeface="Courier New"/>
                <a:cs typeface="Courier New"/>
                <a:sym typeface="Courier New"/>
              </a:rPr>
              <a:t>.</a:t>
            </a:r>
            <a:r>
              <a:rPr b="0" i="0" lang="en" sz="1100" u="none" cap="none" strike="noStrike">
                <a:solidFill>
                  <a:srgbClr val="0033B3"/>
                </a:solidFill>
                <a:highlight>
                  <a:srgbClr val="FFFFFF"/>
                </a:highlight>
                <a:latin typeface="Courier New"/>
                <a:ea typeface="Courier New"/>
                <a:cs typeface="Courier New"/>
                <a:sym typeface="Courier New"/>
              </a:rPr>
              <a:t>class</a:t>
            </a:r>
            <a:r>
              <a:rPr b="0" i="0" lang="en" sz="1100" u="none" cap="none" strike="noStrike">
                <a:solidFill>
                  <a:srgbClr val="080808"/>
                </a:solidFill>
                <a:highlight>
                  <a:srgbClr val="FFFFFF"/>
                </a:highlight>
                <a:latin typeface="Courier New"/>
                <a:ea typeface="Courier New"/>
                <a:cs typeface="Courier New"/>
                <a:sym typeface="Courier New"/>
              </a:rPr>
              <a:t>)</a:t>
            </a:r>
            <a:endParaRPr b="0" i="1" sz="1100" u="none" cap="none" strike="noStrike">
              <a:solidFill>
                <a:srgbClr val="8C8C8C"/>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3B3"/>
                </a:solidFill>
                <a:highlight>
                  <a:srgbClr val="FFFFFF"/>
                </a:highlight>
                <a:latin typeface="Courier New"/>
                <a:ea typeface="Courier New"/>
                <a:cs typeface="Courier New"/>
                <a:sym typeface="Courier New"/>
              </a:rPr>
              <a:t>public class </a:t>
            </a:r>
            <a:r>
              <a:rPr b="0" i="0" lang="en" sz="1100" u="none" cap="none" strike="noStrike">
                <a:solidFill>
                  <a:schemeClr val="dk1"/>
                </a:solidFill>
                <a:highlight>
                  <a:srgbClr val="FFFFFF"/>
                </a:highlight>
                <a:latin typeface="Courier New"/>
                <a:ea typeface="Courier New"/>
                <a:cs typeface="Courier New"/>
                <a:sym typeface="Courier New"/>
              </a:rPr>
              <a:t>SwaggerUiWebMvcConfigurer </a:t>
            </a:r>
            <a:r>
              <a:rPr b="0" i="0" lang="en" sz="1100" u="none" cap="none" strike="noStrike">
                <a:solidFill>
                  <a:srgbClr val="0033B3"/>
                </a:solidFill>
                <a:highlight>
                  <a:srgbClr val="FFFFFF"/>
                </a:highlight>
                <a:latin typeface="Courier New"/>
                <a:ea typeface="Courier New"/>
                <a:cs typeface="Courier New"/>
                <a:sym typeface="Courier New"/>
              </a:rPr>
              <a:t>implements </a:t>
            </a:r>
            <a:r>
              <a:rPr b="0" i="0" lang="en" sz="1100" u="none" cap="none" strike="noStrike">
                <a:solidFill>
                  <a:schemeClr val="dk1"/>
                </a:solidFill>
                <a:highlight>
                  <a:srgbClr val="FFFFFF"/>
                </a:highlight>
                <a:latin typeface="Courier New"/>
                <a:ea typeface="Courier New"/>
                <a:cs typeface="Courier New"/>
                <a:sym typeface="Courier New"/>
              </a:rPr>
              <a:t>WebMvcConfigurer </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8C8C8C"/>
                </a:solidFill>
                <a:highlight>
                  <a:srgbClr val="FFFFFF"/>
                </a:highlight>
                <a:latin typeface="Courier New"/>
                <a:ea typeface="Courier New"/>
                <a:cs typeface="Courier New"/>
                <a:sym typeface="Courier New"/>
              </a:rPr>
              <a:t>   </a:t>
            </a:r>
            <a:r>
              <a:rPr b="0" i="0" lang="en" sz="1100" u="none" cap="none" strike="noStrike">
                <a:solidFill>
                  <a:srgbClr val="9E880D"/>
                </a:solidFill>
                <a:highlight>
                  <a:srgbClr val="FFFFFF"/>
                </a:highlight>
                <a:latin typeface="Courier New"/>
                <a:ea typeface="Courier New"/>
                <a:cs typeface="Courier New"/>
                <a:sym typeface="Courier New"/>
              </a:rPr>
              <a:t>@Override</a:t>
            </a:r>
            <a:endParaRPr b="0"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880D"/>
                </a:solidFill>
                <a:highlight>
                  <a:srgbClr val="FFFFFF"/>
                </a:highlight>
                <a:latin typeface="Courier New"/>
                <a:ea typeface="Courier New"/>
                <a:cs typeface="Courier New"/>
                <a:sym typeface="Courier New"/>
              </a:rPr>
              <a:t>   </a:t>
            </a:r>
            <a:r>
              <a:rPr b="0" i="0" lang="en" sz="1100" u="none" cap="none" strike="noStrike">
                <a:solidFill>
                  <a:srgbClr val="0033B3"/>
                </a:solidFill>
                <a:highlight>
                  <a:srgbClr val="FFFFFF"/>
                </a:highlight>
                <a:latin typeface="Courier New"/>
                <a:ea typeface="Courier New"/>
                <a:cs typeface="Courier New"/>
                <a:sym typeface="Courier New"/>
              </a:rPr>
              <a:t>public void </a:t>
            </a:r>
            <a:r>
              <a:rPr b="0" i="0" lang="en" sz="1100" u="none" cap="none" strike="noStrike">
                <a:solidFill>
                  <a:srgbClr val="00627A"/>
                </a:solidFill>
                <a:highlight>
                  <a:srgbClr val="FFFFFF"/>
                </a:highlight>
                <a:latin typeface="Courier New"/>
                <a:ea typeface="Courier New"/>
                <a:cs typeface="Courier New"/>
                <a:sym typeface="Courier New"/>
              </a:rPr>
              <a:t>addResourceHandlers</a:t>
            </a:r>
            <a:r>
              <a:rPr b="0" i="0" lang="en" sz="1100" u="none" cap="none" strike="noStrike">
                <a:solidFill>
                  <a:srgbClr val="080808"/>
                </a:solidFill>
                <a:highlight>
                  <a:srgbClr val="FFFFFF"/>
                </a:highlight>
                <a:latin typeface="Courier New"/>
                <a:ea typeface="Courier New"/>
                <a:cs typeface="Courier New"/>
                <a:sym typeface="Courier New"/>
              </a:rPr>
              <a:t>(</a:t>
            </a:r>
            <a:r>
              <a:rPr b="0" i="0" lang="en" sz="1100" u="none" cap="none" strike="noStrike">
                <a:solidFill>
                  <a:schemeClr val="dk1"/>
                </a:solidFill>
                <a:highlight>
                  <a:srgbClr val="FFFFFF"/>
                </a:highlight>
                <a:latin typeface="Courier New"/>
                <a:ea typeface="Courier New"/>
                <a:cs typeface="Courier New"/>
                <a:sym typeface="Courier New"/>
              </a:rPr>
              <a:t>ResourceHandlerRegistry </a:t>
            </a:r>
            <a:r>
              <a:rPr b="0" i="0" lang="en" sz="1100" u="none" cap="none" strike="noStrike">
                <a:solidFill>
                  <a:srgbClr val="080808"/>
                </a:solidFill>
                <a:highlight>
                  <a:srgbClr val="FFFFFF"/>
                </a:highlight>
                <a:latin typeface="Courier New"/>
                <a:ea typeface="Courier New"/>
                <a:cs typeface="Courier New"/>
                <a:sym typeface="Courier New"/>
              </a:rPr>
              <a:t>registry) {</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registry.addResourceHandler(</a:t>
            </a:r>
            <a:r>
              <a:rPr b="0" i="0" lang="en" sz="1100" u="none" cap="none" strike="noStrike">
                <a:solidFill>
                  <a:srgbClr val="067D17"/>
                </a:solidFill>
                <a:highlight>
                  <a:srgbClr val="FFFFFF"/>
                </a:highlight>
                <a:latin typeface="Courier New"/>
                <a:ea typeface="Courier New"/>
                <a:cs typeface="Courier New"/>
                <a:sym typeface="Courier New"/>
              </a:rPr>
              <a:t>"swagger-ui.html"</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.addResourceLocations(</a:t>
            </a:r>
            <a:r>
              <a:rPr b="0" i="0" lang="en" sz="1100" u="none" cap="none" strike="noStrike">
                <a:solidFill>
                  <a:srgbClr val="067D17"/>
                </a:solidFill>
                <a:highlight>
                  <a:srgbClr val="FFFFFF"/>
                </a:highlight>
                <a:latin typeface="Courier New"/>
                <a:ea typeface="Courier New"/>
                <a:cs typeface="Courier New"/>
                <a:sym typeface="Courier New"/>
              </a:rPr>
              <a:t>"classpath:/META-INF/resources/"</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registry.addResourceHandler(</a:t>
            </a:r>
            <a:r>
              <a:rPr b="0" i="0" lang="en" sz="1100" u="none" cap="none" strike="noStrike">
                <a:solidFill>
                  <a:srgbClr val="067D17"/>
                </a:solidFill>
                <a:highlight>
                  <a:srgbClr val="FFFFFF"/>
                </a:highlight>
                <a:latin typeface="Courier New"/>
                <a:ea typeface="Courier New"/>
                <a:cs typeface="Courier New"/>
                <a:sym typeface="Courier New"/>
              </a:rPr>
              <a:t>"/webjars/**"</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.addResourceLocations(</a:t>
            </a:r>
            <a:r>
              <a:rPr b="0" i="0" lang="en" sz="1100" u="none" cap="none" strike="noStrike">
                <a:solidFill>
                  <a:srgbClr val="067D17"/>
                </a:solidFill>
                <a:highlight>
                  <a:srgbClr val="FFFFFF"/>
                </a:highlight>
                <a:latin typeface="Courier New"/>
                <a:ea typeface="Courier New"/>
                <a:cs typeface="Courier New"/>
                <a:sym typeface="Courier New"/>
              </a:rPr>
              <a:t>"classpath:/META-INF/resources/webjars/"</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3B3"/>
                </a:solidFill>
                <a:highlight>
                  <a:srgbClr val="FFFFFF"/>
                </a:highlight>
                <a:latin typeface="Courier New"/>
                <a:ea typeface="Courier New"/>
                <a:cs typeface="Courier New"/>
                <a:sym typeface="Courier New"/>
              </a:rPr>
              <a:t>}</a:t>
            </a:r>
            <a:endParaRPr b="0" i="0" sz="1100" u="none" cap="none" strike="noStrike">
              <a:solidFill>
                <a:srgbClr val="9E880D"/>
              </a:solidFill>
              <a:highlight>
                <a:srgbClr val="FFFFFF"/>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Principles of Software testing</a:t>
            </a:r>
            <a:endParaRPr/>
          </a:p>
        </p:txBody>
      </p:sp>
      <p:sp>
        <p:nvSpPr>
          <p:cNvPr id="293" name="Google Shape;293;p6"/>
          <p:cNvSpPr txBox="1"/>
          <p:nvPr/>
        </p:nvSpPr>
        <p:spPr>
          <a:xfrm>
            <a:off x="1153150" y="2019038"/>
            <a:ext cx="2742600" cy="6519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Exhaustive Testing is Impossible</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For instance, consider there are 15 fields in one endpoint which allow 5 possible values each. To test all combinations, you would need 30 517 578 125 (5^15) tests. </a:t>
            </a:r>
            <a:endParaRPr b="0" i="0" sz="1000" u="none" cap="none" strike="noStrike">
              <a:solidFill>
                <a:srgbClr val="7F7F7F"/>
              </a:solidFill>
              <a:latin typeface="Arial"/>
              <a:ea typeface="Arial"/>
              <a:cs typeface="Arial"/>
              <a:sym typeface="Arial"/>
            </a:endParaRPr>
          </a:p>
        </p:txBody>
      </p:sp>
      <p:cxnSp>
        <p:nvCxnSpPr>
          <p:cNvPr id="294" name="Google Shape;294;p6"/>
          <p:cNvCxnSpPr/>
          <p:nvPr/>
        </p:nvCxnSpPr>
        <p:spPr>
          <a:xfrm>
            <a:off x="978536" y="1112965"/>
            <a:ext cx="14700" cy="2812800"/>
          </a:xfrm>
          <a:prstGeom prst="straightConnector1">
            <a:avLst/>
          </a:prstGeom>
          <a:noFill/>
          <a:ln cap="flat" cmpd="sng" w="9525">
            <a:solidFill>
              <a:srgbClr val="000000"/>
            </a:solidFill>
            <a:prstDash val="solid"/>
            <a:miter lim="800000"/>
            <a:headEnd len="sm" w="sm" type="none"/>
            <a:tailEnd len="sm" w="sm" type="none"/>
          </a:ln>
        </p:spPr>
      </p:cxnSp>
      <p:sp>
        <p:nvSpPr>
          <p:cNvPr id="295" name="Google Shape;295;p6"/>
          <p:cNvSpPr txBox="1"/>
          <p:nvPr/>
        </p:nvSpPr>
        <p:spPr>
          <a:xfrm>
            <a:off x="1153150" y="1004138"/>
            <a:ext cx="2742600" cy="6519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Testing shows the Presence of Defects</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It shows the defects but cannot prove that there are no defects. Meaning that the tests cannot say that the product is 100% defect-free.</a:t>
            </a:r>
            <a:endParaRPr b="0" i="0" sz="1000" u="none" cap="none" strike="noStrike">
              <a:solidFill>
                <a:srgbClr val="7F7F7F"/>
              </a:solidFill>
              <a:latin typeface="Arial"/>
              <a:ea typeface="Arial"/>
              <a:cs typeface="Arial"/>
              <a:sym typeface="Arial"/>
            </a:endParaRPr>
          </a:p>
        </p:txBody>
      </p:sp>
      <p:sp>
        <p:nvSpPr>
          <p:cNvPr id="296" name="Google Shape;296;p6"/>
          <p:cNvSpPr/>
          <p:nvPr/>
        </p:nvSpPr>
        <p:spPr>
          <a:xfrm rot="5400000">
            <a:off x="846350" y="10959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
          <p:cNvSpPr/>
          <p:nvPr/>
        </p:nvSpPr>
        <p:spPr>
          <a:xfrm rot="5400000">
            <a:off x="846350" y="21108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
          <p:cNvSpPr txBox="1"/>
          <p:nvPr/>
        </p:nvSpPr>
        <p:spPr>
          <a:xfrm>
            <a:off x="1153150" y="3030284"/>
            <a:ext cx="2742600" cy="11256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Early Testing</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The main advantage of early testing is that it can easily detect errors, bugs, and help in each level of development with fewer costs and efforts. Sometimes TDD is considered.</a:t>
            </a:r>
            <a:endParaRPr b="0" i="0" sz="1000" u="none" cap="none" strike="noStrike">
              <a:solidFill>
                <a:srgbClr val="7F7F7F"/>
              </a:solidFill>
              <a:latin typeface="Arial"/>
              <a:ea typeface="Arial"/>
              <a:cs typeface="Arial"/>
              <a:sym typeface="Arial"/>
            </a:endParaRPr>
          </a:p>
        </p:txBody>
      </p:sp>
      <p:sp>
        <p:nvSpPr>
          <p:cNvPr id="299" name="Google Shape;299;p6"/>
          <p:cNvSpPr/>
          <p:nvPr/>
        </p:nvSpPr>
        <p:spPr>
          <a:xfrm rot="5400000">
            <a:off x="846350" y="3122063"/>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
          <p:cNvSpPr txBox="1"/>
          <p:nvPr/>
        </p:nvSpPr>
        <p:spPr>
          <a:xfrm>
            <a:off x="5318400" y="2019048"/>
            <a:ext cx="2742600" cy="12138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Testing is Context Dependent</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In this approach, different types of applications can be tested differently and the same test cases cannot be applied for different projects.</a:t>
            </a:r>
            <a:endParaRPr b="0" i="0" sz="1000" u="none" cap="none" strike="noStrike">
              <a:solidFill>
                <a:srgbClr val="7F7F7F"/>
              </a:solidFill>
              <a:latin typeface="Arial"/>
              <a:ea typeface="Arial"/>
              <a:cs typeface="Arial"/>
              <a:sym typeface="Arial"/>
            </a:endParaRPr>
          </a:p>
        </p:txBody>
      </p:sp>
      <p:cxnSp>
        <p:nvCxnSpPr>
          <p:cNvPr id="301" name="Google Shape;301;p6"/>
          <p:cNvCxnSpPr/>
          <p:nvPr/>
        </p:nvCxnSpPr>
        <p:spPr>
          <a:xfrm>
            <a:off x="5143786" y="1112965"/>
            <a:ext cx="1200" cy="2928300"/>
          </a:xfrm>
          <a:prstGeom prst="straightConnector1">
            <a:avLst/>
          </a:prstGeom>
          <a:noFill/>
          <a:ln cap="flat" cmpd="sng" w="9525">
            <a:solidFill>
              <a:srgbClr val="000000"/>
            </a:solidFill>
            <a:prstDash val="solid"/>
            <a:miter lim="800000"/>
            <a:headEnd len="sm" w="sm" type="none"/>
            <a:tailEnd len="sm" w="sm" type="none"/>
          </a:ln>
        </p:spPr>
      </p:cxnSp>
      <p:sp>
        <p:nvSpPr>
          <p:cNvPr id="302" name="Google Shape;302;p6"/>
          <p:cNvSpPr txBox="1"/>
          <p:nvPr/>
        </p:nvSpPr>
        <p:spPr>
          <a:xfrm>
            <a:off x="5318400" y="1004154"/>
            <a:ext cx="2742600" cy="8442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Defect Clustering</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Usually defects are related to a small number of modules. Software testing is approximately 80:20; which means 80% of the problems are found due to 20% of the modules.</a:t>
            </a:r>
            <a:endParaRPr b="0" i="0" sz="1000" u="none" cap="none" strike="noStrike">
              <a:solidFill>
                <a:srgbClr val="7F7F7F"/>
              </a:solidFill>
              <a:latin typeface="Arial"/>
              <a:ea typeface="Arial"/>
              <a:cs typeface="Arial"/>
              <a:sym typeface="Arial"/>
            </a:endParaRPr>
          </a:p>
        </p:txBody>
      </p:sp>
      <p:sp>
        <p:nvSpPr>
          <p:cNvPr id="303" name="Google Shape;303;p6"/>
          <p:cNvSpPr/>
          <p:nvPr/>
        </p:nvSpPr>
        <p:spPr>
          <a:xfrm rot="5400000">
            <a:off x="5011600" y="10959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
          <p:cNvSpPr/>
          <p:nvPr/>
        </p:nvSpPr>
        <p:spPr>
          <a:xfrm rot="5400000">
            <a:off x="5011600" y="2110838"/>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
          <p:cNvSpPr txBox="1"/>
          <p:nvPr/>
        </p:nvSpPr>
        <p:spPr>
          <a:xfrm>
            <a:off x="5318400" y="3117473"/>
            <a:ext cx="2742600" cy="564600"/>
          </a:xfrm>
          <a:prstGeom prst="rect">
            <a:avLst/>
          </a:prstGeom>
          <a:noFill/>
          <a:ln>
            <a:noFill/>
          </a:ln>
        </p:spPr>
        <p:txBody>
          <a:bodyPr anchorCtr="0" anchor="t" bIns="45700" lIns="91425"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Absence of Errors Fallacy</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7F7F"/>
                </a:solidFill>
                <a:latin typeface="Arial"/>
                <a:ea typeface="Arial"/>
                <a:cs typeface="Arial"/>
                <a:sym typeface="Arial"/>
              </a:rPr>
              <a:t>If there are no bugs in the software, then you should not consider that software is ready to be used; because testing should be conducted along with the right requirements.</a:t>
            </a:r>
            <a:endParaRPr b="0" i="0" sz="1000" u="none" cap="none" strike="noStrike">
              <a:solidFill>
                <a:srgbClr val="7F7F7F"/>
              </a:solidFill>
              <a:latin typeface="Arial"/>
              <a:ea typeface="Arial"/>
              <a:cs typeface="Arial"/>
              <a:sym typeface="Arial"/>
            </a:endParaRPr>
          </a:p>
        </p:txBody>
      </p:sp>
      <p:sp>
        <p:nvSpPr>
          <p:cNvPr id="306" name="Google Shape;306;p6"/>
          <p:cNvSpPr/>
          <p:nvPr/>
        </p:nvSpPr>
        <p:spPr>
          <a:xfrm rot="5400000">
            <a:off x="5011600" y="3122063"/>
            <a:ext cx="263400" cy="79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122cbc717d7_6_1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 - Swagger UI</a:t>
            </a:r>
            <a:endParaRPr/>
          </a:p>
        </p:txBody>
      </p:sp>
      <p:sp>
        <p:nvSpPr>
          <p:cNvPr id="698" name="Google Shape;698;g122cbc717d7_6_10"/>
          <p:cNvSpPr txBox="1"/>
          <p:nvPr>
            <p:ph idx="1" type="subTitle"/>
          </p:nvPr>
        </p:nvSpPr>
        <p:spPr>
          <a:xfrm>
            <a:off x="419100" y="911425"/>
            <a:ext cx="8305800" cy="10458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Clr>
                <a:schemeClr val="dk1"/>
              </a:buClr>
              <a:buSzPts val="1400"/>
              <a:buChar char="●"/>
            </a:pPr>
            <a:r>
              <a:rPr lang="en">
                <a:solidFill>
                  <a:schemeClr val="dk1"/>
                </a:solidFill>
              </a:rPr>
              <a:t>Test it in our browser by visiting:</a:t>
            </a:r>
            <a:endParaRPr>
              <a:solidFill>
                <a:schemeClr val="dk1"/>
              </a:solidFill>
            </a:endParaRPr>
          </a:p>
          <a:p>
            <a:pPr indent="0" lvl="0" marL="457200" rtl="0" algn="l">
              <a:lnSpc>
                <a:spcPct val="100000"/>
              </a:lnSpc>
              <a:spcBef>
                <a:spcPts val="0"/>
              </a:spcBef>
              <a:spcAft>
                <a:spcPts val="0"/>
              </a:spcAft>
              <a:buSzPts val="800"/>
              <a:buNone/>
            </a:pPr>
            <a:r>
              <a:t/>
            </a:r>
            <a:endParaRPr sz="900">
              <a:solidFill>
                <a:schemeClr val="dk1"/>
              </a:solidFill>
            </a:endParaRPr>
          </a:p>
          <a:p>
            <a:pPr indent="-317500" lvl="1" marL="914400" rtl="0" algn="l">
              <a:lnSpc>
                <a:spcPct val="100000"/>
              </a:lnSpc>
              <a:spcBef>
                <a:spcPts val="0"/>
              </a:spcBef>
              <a:spcAft>
                <a:spcPts val="0"/>
              </a:spcAft>
              <a:buClr>
                <a:schemeClr val="dk1"/>
              </a:buClr>
              <a:buSzPts val="1400"/>
              <a:buChar char="○"/>
            </a:pPr>
            <a:r>
              <a:rPr b="1" lang="en">
                <a:solidFill>
                  <a:schemeClr val="dk1"/>
                </a:solidFill>
              </a:rPr>
              <a:t>OpenAPI 3</a:t>
            </a:r>
            <a:r>
              <a:rPr lang="en">
                <a:solidFill>
                  <a:schemeClr val="dk1"/>
                </a:solidFill>
              </a:rPr>
              <a:t> - </a:t>
            </a:r>
            <a:r>
              <a:rPr lang="en" u="sng">
                <a:solidFill>
                  <a:schemeClr val="hlink"/>
                </a:solidFill>
                <a:hlinkClick r:id="rId3"/>
              </a:rPr>
              <a:t>http://localhost:8080/name_of_our_api/swagger-ui/index.html</a:t>
            </a:r>
            <a:endParaRPr>
              <a:solidFill>
                <a:schemeClr val="dk1"/>
              </a:solidFill>
            </a:endParaRPr>
          </a:p>
          <a:p>
            <a:pPr indent="0" lvl="0" marL="914400" rtl="0" algn="l">
              <a:lnSpc>
                <a:spcPct val="100000"/>
              </a:lnSpc>
              <a:spcBef>
                <a:spcPts val="0"/>
              </a:spcBef>
              <a:spcAft>
                <a:spcPts val="0"/>
              </a:spcAft>
              <a:buSzPts val="800"/>
              <a:buNone/>
            </a:pPr>
            <a:r>
              <a:t/>
            </a:r>
            <a:endParaRPr sz="900">
              <a:solidFill>
                <a:schemeClr val="dk1"/>
              </a:solidFill>
            </a:endParaRPr>
          </a:p>
          <a:p>
            <a:pPr indent="-317500" lvl="1" marL="914400" rtl="0" algn="l">
              <a:lnSpc>
                <a:spcPct val="100000"/>
              </a:lnSpc>
              <a:spcBef>
                <a:spcPts val="0"/>
              </a:spcBef>
              <a:spcAft>
                <a:spcPts val="0"/>
              </a:spcAft>
              <a:buClr>
                <a:schemeClr val="dk1"/>
              </a:buClr>
              <a:buSzPts val="1400"/>
              <a:buChar char="○"/>
            </a:pPr>
            <a:r>
              <a:rPr b="1" lang="en">
                <a:solidFill>
                  <a:schemeClr val="dk1"/>
                </a:solidFill>
              </a:rPr>
              <a:t>Swagger 2</a:t>
            </a:r>
            <a:r>
              <a:rPr lang="en">
                <a:solidFill>
                  <a:schemeClr val="dk1"/>
                </a:solidFill>
              </a:rPr>
              <a:t> - </a:t>
            </a:r>
            <a:r>
              <a:rPr lang="en" u="sng">
                <a:solidFill>
                  <a:schemeClr val="hlink"/>
                </a:solidFill>
                <a:hlinkClick r:id="rId4"/>
              </a:rPr>
              <a:t>http://localhost:8080/name_of_our_api/swagger-ui.html</a:t>
            </a:r>
            <a:endParaRPr>
              <a:solidFill>
                <a:srgbClr val="FF0000"/>
              </a:solidFill>
            </a:endParaRPr>
          </a:p>
        </p:txBody>
      </p:sp>
      <p:sp>
        <p:nvSpPr>
          <p:cNvPr id="699" name="Google Shape;699;g122cbc717d7_6_10"/>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00" name="Google Shape;700;g122cbc717d7_6_10"/>
          <p:cNvPicPr preferRelativeResize="0"/>
          <p:nvPr/>
        </p:nvPicPr>
        <p:blipFill>
          <a:blip r:embed="rId5">
            <a:alphaModFix/>
          </a:blip>
          <a:stretch>
            <a:fillRect/>
          </a:stretch>
        </p:blipFill>
        <p:spPr>
          <a:xfrm>
            <a:off x="2250475" y="1985600"/>
            <a:ext cx="3671346" cy="288147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1"/>
          <p:cNvSpPr txBox="1"/>
          <p:nvPr>
            <p:ph idx="1" type="subTitle"/>
          </p:nvPr>
        </p:nvSpPr>
        <p:spPr>
          <a:xfrm>
            <a:off x="419100" y="987625"/>
            <a:ext cx="8305800" cy="32535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Clr>
                <a:schemeClr val="dk1"/>
              </a:buClr>
              <a:buSzPts val="1400"/>
              <a:buFont typeface="Proxima Nova"/>
              <a:buChar char="●"/>
            </a:pPr>
            <a:r>
              <a:rPr b="1" lang="en">
                <a:solidFill>
                  <a:schemeClr val="dk1"/>
                </a:solidFill>
              </a:rPr>
              <a:t> Exploring Swagger Documentation</a:t>
            </a:r>
            <a:endParaRPr sz="1400">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Clr>
                <a:schemeClr val="dk1"/>
              </a:buClr>
              <a:buSzPts val="1400"/>
              <a:buFont typeface="Proxima Nova"/>
              <a:buChar char="○"/>
            </a:pPr>
            <a:r>
              <a:rPr lang="en">
                <a:solidFill>
                  <a:schemeClr val="dk1"/>
                </a:solidFill>
              </a:rPr>
              <a:t>Displays the </a:t>
            </a:r>
            <a:r>
              <a:rPr b="1" lang="en">
                <a:solidFill>
                  <a:schemeClr val="dk1"/>
                </a:solidFill>
              </a:rPr>
              <a:t>list of all controllers</a:t>
            </a:r>
            <a:r>
              <a:rPr lang="en">
                <a:solidFill>
                  <a:schemeClr val="dk1"/>
                </a:solidFill>
              </a:rPr>
              <a:t> defined in our application.</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Clr>
                <a:schemeClr val="dk1"/>
              </a:buClr>
              <a:buSzPts val="1400"/>
              <a:buFont typeface="Proxima Nova"/>
              <a:buChar char="○"/>
            </a:pPr>
            <a:r>
              <a:rPr lang="en">
                <a:solidFill>
                  <a:schemeClr val="dk1"/>
                </a:solidFill>
              </a:rPr>
              <a:t>For any of them will list the </a:t>
            </a:r>
            <a:r>
              <a:rPr b="1" lang="en">
                <a:solidFill>
                  <a:schemeClr val="dk1"/>
                </a:solidFill>
              </a:rPr>
              <a:t>valid HTTP methods</a:t>
            </a:r>
            <a:r>
              <a:rPr lang="en">
                <a:solidFill>
                  <a:schemeClr val="dk1"/>
                </a:solidFill>
              </a:rPr>
              <a:t> (</a:t>
            </a:r>
            <a:r>
              <a:rPr i="1" lang="en">
                <a:solidFill>
                  <a:schemeClr val="dk1"/>
                </a:solidFill>
              </a:rPr>
              <a:t>DELETE</a:t>
            </a:r>
            <a:r>
              <a:rPr lang="en">
                <a:solidFill>
                  <a:schemeClr val="dk1"/>
                </a:solidFill>
              </a:rPr>
              <a:t>, </a:t>
            </a:r>
            <a:r>
              <a:rPr i="1" lang="en">
                <a:solidFill>
                  <a:schemeClr val="dk1"/>
                </a:solidFill>
              </a:rPr>
              <a:t>GET</a:t>
            </a:r>
            <a:r>
              <a:rPr lang="en">
                <a:solidFill>
                  <a:schemeClr val="dk1"/>
                </a:solidFill>
              </a:rPr>
              <a:t>, </a:t>
            </a:r>
            <a:r>
              <a:rPr i="1" lang="en">
                <a:solidFill>
                  <a:schemeClr val="dk1"/>
                </a:solidFill>
              </a:rPr>
              <a:t>HEAD</a:t>
            </a:r>
            <a:r>
              <a:rPr lang="en">
                <a:solidFill>
                  <a:schemeClr val="dk1"/>
                </a:solidFill>
              </a:rPr>
              <a:t>, </a:t>
            </a:r>
            <a:r>
              <a:rPr i="1" lang="en">
                <a:solidFill>
                  <a:schemeClr val="dk1"/>
                </a:solidFill>
              </a:rPr>
              <a:t>OPTIONS</a:t>
            </a:r>
            <a:r>
              <a:rPr lang="en">
                <a:solidFill>
                  <a:schemeClr val="dk1"/>
                </a:solidFill>
              </a:rPr>
              <a:t>, </a:t>
            </a:r>
            <a:r>
              <a:rPr i="1" lang="en">
                <a:solidFill>
                  <a:schemeClr val="dk1"/>
                </a:solidFill>
              </a:rPr>
              <a:t>PATCH</a:t>
            </a:r>
            <a:r>
              <a:rPr lang="en">
                <a:solidFill>
                  <a:schemeClr val="dk1"/>
                </a:solidFill>
              </a:rPr>
              <a:t>, </a:t>
            </a:r>
            <a:r>
              <a:rPr i="1" lang="en">
                <a:solidFill>
                  <a:schemeClr val="dk1"/>
                </a:solidFill>
              </a:rPr>
              <a:t>POST</a:t>
            </a:r>
            <a:r>
              <a:rPr lang="en">
                <a:solidFill>
                  <a:schemeClr val="dk1"/>
                </a:solidFill>
              </a:rPr>
              <a:t>, </a:t>
            </a:r>
            <a:r>
              <a:rPr i="1" lang="en">
                <a:solidFill>
                  <a:schemeClr val="dk1"/>
                </a:solidFill>
              </a:rPr>
              <a:t>PUT</a:t>
            </a:r>
            <a:r>
              <a:rPr lang="en">
                <a:solidFill>
                  <a:schemeClr val="dk1"/>
                </a:solidFill>
              </a:rPr>
              <a:t>).</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Clr>
                <a:schemeClr val="dk1"/>
              </a:buClr>
              <a:buSzPts val="1400"/>
              <a:buFont typeface="Proxima Nova"/>
              <a:buChar char="○"/>
            </a:pPr>
            <a:r>
              <a:rPr lang="en">
                <a:solidFill>
                  <a:schemeClr val="dk1"/>
                </a:solidFill>
              </a:rPr>
              <a:t>For each method provides additional useful data - response status, content-type, and a list of parameters.</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Clr>
                <a:schemeClr val="dk1"/>
              </a:buClr>
              <a:buSzPts val="1400"/>
              <a:buFont typeface="Proxima Nova"/>
              <a:buChar char="○"/>
            </a:pPr>
            <a:r>
              <a:rPr lang="en">
                <a:solidFill>
                  <a:schemeClr val="dk1"/>
                </a:solidFill>
              </a:rPr>
              <a:t>It is also possible to try each method using the UI.</a:t>
            </a:r>
            <a:endParaRPr b="1" i="1" sz="1500">
              <a:solidFill>
                <a:schemeClr val="dk1"/>
              </a:solidFill>
            </a:endParaRPr>
          </a:p>
        </p:txBody>
      </p:sp>
      <p:sp>
        <p:nvSpPr>
          <p:cNvPr id="706" name="Google Shape;706;p6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 - Swagger UI</a:t>
            </a:r>
            <a:endParaRPr>
              <a:solidFill>
                <a:schemeClr val="dk1"/>
              </a:solidFill>
            </a:endParaRPr>
          </a:p>
        </p:txBody>
      </p:sp>
      <p:sp>
        <p:nvSpPr>
          <p:cNvPr id="707" name="Google Shape;707;p61"/>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4"/>
          <p:cNvSpPr txBox="1"/>
          <p:nvPr>
            <p:ph idx="1" type="subTitle"/>
          </p:nvPr>
        </p:nvSpPr>
        <p:spPr>
          <a:xfrm>
            <a:off x="419100" y="987625"/>
            <a:ext cx="8305800" cy="12684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Clr>
                <a:schemeClr val="dk1"/>
              </a:buClr>
              <a:buSzPts val="1400"/>
              <a:buFont typeface="Proxima Nova"/>
              <a:buChar char="●"/>
            </a:pPr>
            <a:r>
              <a:rPr b="1" lang="en">
                <a:solidFill>
                  <a:schemeClr val="dk1"/>
                </a:solidFill>
              </a:rPr>
              <a:t> Swagger - synchronized with the code</a:t>
            </a:r>
            <a:endParaRPr b="1" sz="800">
              <a:solidFill>
                <a:schemeClr val="dk1"/>
              </a:solidFill>
            </a:endParaRPr>
          </a:p>
          <a:p>
            <a:pPr indent="0" lvl="0" marL="457200" rtl="0" algn="l">
              <a:lnSpc>
                <a:spcPct val="100000"/>
              </a:lnSpc>
              <a:spcBef>
                <a:spcPts val="0"/>
              </a:spcBef>
              <a:spcAft>
                <a:spcPts val="0"/>
              </a:spcAft>
              <a:buSzPts val="800"/>
              <a:buNone/>
            </a:pPr>
            <a:r>
              <a:t/>
            </a:r>
            <a:endParaRPr>
              <a:solidFill>
                <a:schemeClr val="dk1"/>
              </a:solidFill>
            </a:endParaRPr>
          </a:p>
          <a:p>
            <a:pPr indent="-311150" lvl="1" marL="914400" rtl="0" algn="l">
              <a:lnSpc>
                <a:spcPct val="100000"/>
              </a:lnSpc>
              <a:spcBef>
                <a:spcPts val="0"/>
              </a:spcBef>
              <a:spcAft>
                <a:spcPts val="0"/>
              </a:spcAft>
              <a:buClr>
                <a:schemeClr val="dk1"/>
              </a:buClr>
              <a:buSzPts val="1300"/>
              <a:buFont typeface="Proxima Nova"/>
              <a:buChar char="○"/>
            </a:pPr>
            <a:r>
              <a:rPr lang="en">
                <a:solidFill>
                  <a:schemeClr val="dk1"/>
                </a:solidFill>
              </a:rPr>
              <a:t>Swagger’s ability to be synchronized with our code base is </a:t>
            </a:r>
            <a:r>
              <a:rPr b="1" lang="en">
                <a:solidFill>
                  <a:schemeClr val="dk1"/>
                </a:solidFill>
              </a:rPr>
              <a:t>crucial</a:t>
            </a:r>
            <a:r>
              <a:rPr lang="en">
                <a:solidFill>
                  <a:schemeClr val="dk1"/>
                </a:solidFill>
              </a:rPr>
              <a:t>.</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1150" lvl="1" marL="914400" rtl="0" algn="l">
              <a:lnSpc>
                <a:spcPct val="100000"/>
              </a:lnSpc>
              <a:spcBef>
                <a:spcPts val="0"/>
              </a:spcBef>
              <a:spcAft>
                <a:spcPts val="0"/>
              </a:spcAft>
              <a:buClr>
                <a:schemeClr val="dk1"/>
              </a:buClr>
              <a:buSzPts val="1300"/>
              <a:buFont typeface="Proxima Nova"/>
              <a:buChar char="○"/>
            </a:pPr>
            <a:r>
              <a:rPr lang="en">
                <a:solidFill>
                  <a:schemeClr val="dk1"/>
                </a:solidFill>
              </a:rPr>
              <a:t>To demonstrate this, we can add a new controller to our application</a:t>
            </a:r>
            <a:endParaRPr b="1" i="1">
              <a:solidFill>
                <a:schemeClr val="dk1"/>
              </a:solidFill>
            </a:endParaRPr>
          </a:p>
        </p:txBody>
      </p:sp>
      <p:sp>
        <p:nvSpPr>
          <p:cNvPr id="713" name="Google Shape;713;p64"/>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 - Swagger UI</a:t>
            </a:r>
            <a:endParaRPr>
              <a:solidFill>
                <a:schemeClr val="dk1"/>
              </a:solidFill>
            </a:endParaRPr>
          </a:p>
        </p:txBody>
      </p:sp>
      <p:sp>
        <p:nvSpPr>
          <p:cNvPr id="714" name="Google Shape;714;p64"/>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15" name="Google Shape;715;p64"/>
          <p:cNvSpPr txBox="1"/>
          <p:nvPr/>
        </p:nvSpPr>
        <p:spPr>
          <a:xfrm>
            <a:off x="1676250" y="2346125"/>
            <a:ext cx="48198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880D"/>
                </a:solidFill>
                <a:highlight>
                  <a:srgbClr val="FFFFFF"/>
                </a:highlight>
                <a:latin typeface="Courier New"/>
                <a:ea typeface="Courier New"/>
                <a:cs typeface="Courier New"/>
                <a:sym typeface="Courier New"/>
              </a:rPr>
              <a:t>@RestController</a:t>
            </a:r>
            <a:endParaRPr b="0"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880D"/>
                </a:solidFill>
                <a:highlight>
                  <a:srgbClr val="FFFFFF"/>
                </a:highlight>
                <a:latin typeface="Courier New"/>
                <a:ea typeface="Courier New"/>
                <a:cs typeface="Courier New"/>
                <a:sym typeface="Courier New"/>
              </a:rPr>
              <a:t>@RequestMapping</a:t>
            </a:r>
            <a:r>
              <a:rPr b="0" i="0" lang="en" sz="1100" u="none" cap="none" strike="noStrike">
                <a:solidFill>
                  <a:srgbClr val="080808"/>
                </a:solidFill>
                <a:highlight>
                  <a:srgbClr val="FFFFFF"/>
                </a:highlight>
                <a:latin typeface="Courier New"/>
                <a:ea typeface="Courier New"/>
                <a:cs typeface="Courier New"/>
                <a:sym typeface="Courier New"/>
              </a:rPr>
              <a:t>(</a:t>
            </a:r>
            <a:r>
              <a:rPr b="0" i="0" lang="en" sz="1100" u="none" cap="none" strike="noStrike">
                <a:solidFill>
                  <a:srgbClr val="067D17"/>
                </a:solidFill>
                <a:highlight>
                  <a:srgbClr val="FFFFFF"/>
                </a:highlight>
                <a:latin typeface="Courier New"/>
                <a:ea typeface="Courier New"/>
                <a:cs typeface="Courier New"/>
                <a:sym typeface="Courier New"/>
              </a:rPr>
              <a:t>"/custom"</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3B3"/>
                </a:solidFill>
                <a:highlight>
                  <a:srgbClr val="FFFFFF"/>
                </a:highlight>
                <a:latin typeface="Courier New"/>
                <a:ea typeface="Courier New"/>
                <a:cs typeface="Courier New"/>
                <a:sym typeface="Courier New"/>
              </a:rPr>
              <a:t>public class </a:t>
            </a:r>
            <a:r>
              <a:rPr b="0" i="0" lang="en" sz="1100" u="none" cap="none" strike="noStrike">
                <a:solidFill>
                  <a:schemeClr val="dk1"/>
                </a:solidFill>
                <a:highlight>
                  <a:srgbClr val="FFFFFF"/>
                </a:highlight>
                <a:latin typeface="Courier New"/>
                <a:ea typeface="Courier New"/>
                <a:cs typeface="Courier New"/>
                <a:sym typeface="Courier New"/>
              </a:rPr>
              <a:t>CustomController </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a:t>
            </a:r>
            <a:r>
              <a:rPr b="0" i="0" lang="en" sz="1100" u="none" cap="none" strike="noStrike">
                <a:solidFill>
                  <a:srgbClr val="9E880D"/>
                </a:solidFill>
                <a:highlight>
                  <a:srgbClr val="FFFFFF"/>
                </a:highlight>
                <a:latin typeface="Courier New"/>
                <a:ea typeface="Courier New"/>
                <a:cs typeface="Courier New"/>
                <a:sym typeface="Courier New"/>
              </a:rPr>
              <a:t>@GetMapping</a:t>
            </a:r>
            <a:endParaRPr b="0" i="0" sz="1100" u="none" cap="none" strike="noStrike">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880D"/>
                </a:solidFill>
                <a:highlight>
                  <a:srgbClr val="FFFFFF"/>
                </a:highlight>
                <a:latin typeface="Courier New"/>
                <a:ea typeface="Courier New"/>
                <a:cs typeface="Courier New"/>
                <a:sym typeface="Courier New"/>
              </a:rPr>
              <a:t>   </a:t>
            </a:r>
            <a:r>
              <a:rPr b="0" i="0" lang="en" sz="1100" u="none" cap="none" strike="noStrike">
                <a:solidFill>
                  <a:srgbClr val="0033B3"/>
                </a:solidFill>
                <a:highlight>
                  <a:srgbClr val="FFFFFF"/>
                </a:highlight>
                <a:latin typeface="Courier New"/>
                <a:ea typeface="Courier New"/>
                <a:cs typeface="Courier New"/>
                <a:sym typeface="Courier New"/>
              </a:rPr>
              <a:t>public </a:t>
            </a:r>
            <a:r>
              <a:rPr b="0" i="0" lang="en" sz="1100" u="none" cap="none" strike="noStrike">
                <a:solidFill>
                  <a:schemeClr val="dk1"/>
                </a:solidFill>
                <a:highlight>
                  <a:srgbClr val="FFFFFF"/>
                </a:highlight>
                <a:latin typeface="Courier New"/>
                <a:ea typeface="Courier New"/>
                <a:cs typeface="Courier New"/>
                <a:sym typeface="Courier New"/>
              </a:rPr>
              <a:t>String </a:t>
            </a:r>
            <a:r>
              <a:rPr b="0" i="0" lang="en" sz="1100" u="none" cap="none" strike="noStrike">
                <a:solidFill>
                  <a:srgbClr val="00627A"/>
                </a:solidFill>
                <a:highlight>
                  <a:srgbClr val="FFFFFF"/>
                </a:highlight>
                <a:latin typeface="Courier New"/>
                <a:ea typeface="Courier New"/>
                <a:cs typeface="Courier New"/>
                <a:sym typeface="Courier New"/>
              </a:rPr>
              <a:t>custom</a:t>
            </a:r>
            <a:r>
              <a:rPr b="0" i="0" lang="en" sz="1100" u="none" cap="none" strike="noStrike">
                <a:solidFill>
                  <a:srgbClr val="080808"/>
                </a:solidFill>
                <a:highlight>
                  <a:srgbClr val="FFFFFF"/>
                </a:highlight>
                <a:latin typeface="Courier New"/>
                <a:ea typeface="Courier New"/>
                <a:cs typeface="Courier New"/>
                <a:sym typeface="Courier New"/>
              </a:rPr>
              <a:t>() {</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a:t>
            </a:r>
            <a:r>
              <a:rPr b="0" i="0" lang="en" sz="1100" u="none" cap="none" strike="noStrike">
                <a:solidFill>
                  <a:srgbClr val="0033B3"/>
                </a:solidFill>
                <a:highlight>
                  <a:srgbClr val="FFFFFF"/>
                </a:highlight>
                <a:latin typeface="Courier New"/>
                <a:ea typeface="Courier New"/>
                <a:cs typeface="Courier New"/>
                <a:sym typeface="Courier New"/>
              </a:rPr>
              <a:t>return </a:t>
            </a:r>
            <a:r>
              <a:rPr b="0" i="0" lang="en" sz="1100" u="none" cap="none" strike="noStrike">
                <a:solidFill>
                  <a:srgbClr val="067D17"/>
                </a:solidFill>
                <a:highlight>
                  <a:srgbClr val="FFFFFF"/>
                </a:highlight>
                <a:latin typeface="Courier New"/>
                <a:ea typeface="Courier New"/>
                <a:cs typeface="Courier New"/>
                <a:sym typeface="Courier New"/>
              </a:rPr>
              <a:t>"Response from the new controller !"</a:t>
            </a:r>
            <a:r>
              <a:rPr b="0" i="0" lang="en" sz="1100" u="none" cap="none" strike="noStrike">
                <a:solidFill>
                  <a:srgbClr val="080808"/>
                </a:solidFill>
                <a:highlight>
                  <a:srgbClr val="FFFFFF"/>
                </a:highlight>
                <a:latin typeface="Courier New"/>
                <a:ea typeface="Courier New"/>
                <a:cs typeface="Courier New"/>
                <a:sym typeface="Courier New"/>
              </a:rPr>
              <a:t>;</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   }</a:t>
            </a:r>
            <a:endParaRPr b="0" i="0" sz="11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a:t>
            </a:r>
            <a:endParaRPr b="0" i="0" sz="1300" u="none" cap="none" strike="noStrike">
              <a:solidFill>
                <a:srgbClr val="9E880D"/>
              </a:solidFill>
              <a:highlight>
                <a:srgbClr val="FFFFFF"/>
              </a:highlight>
              <a:latin typeface="Courier New"/>
              <a:ea typeface="Courier New"/>
              <a:cs typeface="Courier New"/>
              <a:sym typeface="Courier New"/>
            </a:endParaRPr>
          </a:p>
        </p:txBody>
      </p:sp>
      <p:sp>
        <p:nvSpPr>
          <p:cNvPr id="716" name="Google Shape;716;p64"/>
          <p:cNvSpPr txBox="1"/>
          <p:nvPr>
            <p:ph idx="1" type="subTitle"/>
          </p:nvPr>
        </p:nvSpPr>
        <p:spPr>
          <a:xfrm>
            <a:off x="419100" y="4050625"/>
            <a:ext cx="8305800" cy="601500"/>
          </a:xfrm>
          <a:prstGeom prst="rect">
            <a:avLst/>
          </a:prstGeom>
          <a:noFill/>
          <a:ln>
            <a:noFill/>
          </a:ln>
        </p:spPr>
        <p:txBody>
          <a:bodyPr anchorCtr="0" anchor="ctr" bIns="0" lIns="0" spcFirstLastPara="1" rIns="0" wrap="square" tIns="0">
            <a:noAutofit/>
          </a:bodyPr>
          <a:lstStyle/>
          <a:p>
            <a:pPr indent="-311150" lvl="1" marL="914400" rtl="0" algn="l">
              <a:lnSpc>
                <a:spcPct val="100000"/>
              </a:lnSpc>
              <a:spcBef>
                <a:spcPts val="0"/>
              </a:spcBef>
              <a:spcAft>
                <a:spcPts val="0"/>
              </a:spcAft>
              <a:buClr>
                <a:schemeClr val="dk1"/>
              </a:buClr>
              <a:buSzPts val="1300"/>
              <a:buFont typeface="Proxima Nova"/>
              <a:buChar char="○"/>
            </a:pPr>
            <a:r>
              <a:rPr lang="en">
                <a:solidFill>
                  <a:schemeClr val="dk1"/>
                </a:solidFill>
              </a:rPr>
              <a:t>Rebuild</a:t>
            </a:r>
            <a:r>
              <a:rPr lang="en"/>
              <a:t>,</a:t>
            </a:r>
            <a:r>
              <a:rPr lang="en">
                <a:solidFill>
                  <a:schemeClr val="dk1"/>
                </a:solidFill>
              </a:rPr>
              <a:t> recreate war</a:t>
            </a:r>
            <a:r>
              <a:rPr lang="en"/>
              <a:t>, restart the app and r</a:t>
            </a:r>
            <a:r>
              <a:rPr lang="en">
                <a:solidFill>
                  <a:schemeClr val="dk1"/>
                </a:solidFill>
              </a:rPr>
              <a:t>efresh the Swagger documentation page.</a:t>
            </a:r>
            <a:endParaRPr b="1" i="1">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2"/>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t/>
            </a:r>
            <a:endParaRPr/>
          </a:p>
          <a:p>
            <a:pPr indent="0" lvl="0" marL="0" rtl="0" algn="l">
              <a:lnSpc>
                <a:spcPct val="90000"/>
              </a:lnSpc>
              <a:spcBef>
                <a:spcPts val="0"/>
              </a:spcBef>
              <a:spcAft>
                <a:spcPts val="0"/>
              </a:spcAft>
              <a:buSzPts val="800"/>
              <a:buNone/>
            </a:pPr>
            <a:r>
              <a:t/>
            </a:r>
            <a:endParaRPr/>
          </a:p>
        </p:txBody>
      </p:sp>
      <p:sp>
        <p:nvSpPr>
          <p:cNvPr id="722" name="Google Shape;722;p62"/>
          <p:cNvSpPr txBox="1"/>
          <p:nvPr>
            <p:ph idx="4294967295" type="body"/>
          </p:nvPr>
        </p:nvSpPr>
        <p:spPr>
          <a:xfrm>
            <a:off x="408138" y="2306992"/>
            <a:ext cx="8327700" cy="4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lang="en" sz="3400">
                <a:solidFill>
                  <a:srgbClr val="FFFFFF"/>
                </a:solidFill>
                <a:latin typeface="Proxima Nova Extrabold"/>
                <a:ea typeface="Proxima Nova Extrabold"/>
                <a:cs typeface="Proxima Nova Extrabold"/>
                <a:sym typeface="Proxima Nova Extrabold"/>
              </a:rPr>
              <a:t>Advanced</a:t>
            </a:r>
            <a:r>
              <a:rPr b="0" i="0" lang="en" sz="3400" u="none" cap="none" strike="noStrike">
                <a:solidFill>
                  <a:srgbClr val="FFFFFF"/>
                </a:solidFill>
                <a:latin typeface="Proxima Nova Extrabold"/>
                <a:ea typeface="Proxima Nova Extrabold"/>
                <a:cs typeface="Proxima Nova Extrabold"/>
                <a:sym typeface="Proxima Nova Extrabold"/>
              </a:rPr>
              <a:t> Swagger UI</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5"/>
          <p:cNvSpPr txBox="1"/>
          <p:nvPr>
            <p:ph idx="1" type="subTitle"/>
          </p:nvPr>
        </p:nvSpPr>
        <p:spPr>
          <a:xfrm>
            <a:off x="419100" y="911425"/>
            <a:ext cx="8305800" cy="15771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Clr>
                <a:schemeClr val="dk1"/>
              </a:buClr>
              <a:buSzPts val="1400"/>
              <a:buFont typeface="Proxima Nova"/>
              <a:buChar char="●"/>
            </a:pPr>
            <a:r>
              <a:rPr b="1" lang="en">
                <a:solidFill>
                  <a:schemeClr val="dk1"/>
                </a:solidFill>
              </a:rPr>
              <a:t> Filtering API for Swagger’s Response</a:t>
            </a:r>
            <a:endParaRPr b="1">
              <a:solidFill>
                <a:schemeClr val="dk1"/>
              </a:solidFill>
            </a:endParaRPr>
          </a:p>
          <a:p>
            <a:pPr indent="0" lvl="0" marL="457200" rtl="0" algn="l">
              <a:lnSpc>
                <a:spcPct val="100000"/>
              </a:lnSpc>
              <a:spcBef>
                <a:spcPts val="0"/>
              </a:spcBef>
              <a:spcAft>
                <a:spcPts val="0"/>
              </a:spcAft>
              <a:buSzPts val="800"/>
              <a:buNone/>
            </a:pPr>
            <a:r>
              <a:t/>
            </a:r>
            <a:endParaRPr b="1" sz="800">
              <a:solidFill>
                <a:schemeClr val="dk1"/>
              </a:solidFill>
            </a:endParaRPr>
          </a:p>
          <a:p>
            <a:pPr indent="-317500" lvl="1" marL="914400" rtl="0" algn="l">
              <a:lnSpc>
                <a:spcPct val="100000"/>
              </a:lnSpc>
              <a:spcBef>
                <a:spcPts val="0"/>
              </a:spcBef>
              <a:spcAft>
                <a:spcPts val="0"/>
              </a:spcAft>
              <a:buClr>
                <a:schemeClr val="dk1"/>
              </a:buClr>
              <a:buSzPts val="1400"/>
              <a:buFont typeface="Proxima Nova"/>
              <a:buChar char="○"/>
            </a:pPr>
            <a:r>
              <a:rPr lang="en">
                <a:solidFill>
                  <a:schemeClr val="dk1"/>
                </a:solidFill>
              </a:rPr>
              <a:t>by passing parameters to the apis() and paths() methods of the Docket class.</a:t>
            </a:r>
            <a:endParaRPr>
              <a:solidFill>
                <a:schemeClr val="dk1"/>
              </a:solidFill>
            </a:endParaRPr>
          </a:p>
          <a:p>
            <a:pPr indent="-317500" lvl="2" marL="1371600" rtl="0" algn="l">
              <a:lnSpc>
                <a:spcPct val="100000"/>
              </a:lnSpc>
              <a:spcBef>
                <a:spcPts val="0"/>
              </a:spcBef>
              <a:spcAft>
                <a:spcPts val="0"/>
              </a:spcAft>
              <a:buClr>
                <a:schemeClr val="dk1"/>
              </a:buClr>
              <a:buSzPts val="1400"/>
              <a:buFont typeface="Proxima Nova"/>
              <a:buChar char="■"/>
            </a:pPr>
            <a:r>
              <a:rPr b="1" i="1" lang="en">
                <a:solidFill>
                  <a:schemeClr val="dk1"/>
                </a:solidFill>
              </a:rPr>
              <a:t>RequestHandlerSelectors </a:t>
            </a:r>
            <a:r>
              <a:rPr lang="en">
                <a:solidFill>
                  <a:schemeClr val="dk1"/>
                </a:solidFill>
              </a:rPr>
              <a:t>can be used to filter the API according to the base package, class annotation, and method annotations.</a:t>
            </a:r>
            <a:endParaRPr>
              <a:solidFill>
                <a:schemeClr val="dk1"/>
              </a:solidFill>
            </a:endParaRPr>
          </a:p>
          <a:p>
            <a:pPr indent="-317500" lvl="2" marL="1371600" rtl="0" algn="l">
              <a:lnSpc>
                <a:spcPct val="100000"/>
              </a:lnSpc>
              <a:spcBef>
                <a:spcPts val="0"/>
              </a:spcBef>
              <a:spcAft>
                <a:spcPts val="0"/>
              </a:spcAft>
              <a:buClr>
                <a:schemeClr val="dk1"/>
              </a:buClr>
              <a:buSzPts val="1400"/>
              <a:buFont typeface="Proxima Nova"/>
              <a:buChar char="■"/>
            </a:pPr>
            <a:r>
              <a:rPr b="1" i="1" lang="en">
                <a:solidFill>
                  <a:schemeClr val="dk1"/>
                </a:solidFill>
              </a:rPr>
              <a:t>PathSelectors </a:t>
            </a:r>
            <a:r>
              <a:rPr lang="en">
                <a:solidFill>
                  <a:schemeClr val="dk1"/>
                </a:solidFill>
              </a:rPr>
              <a:t>provides additional filtering with predicates, which scan the request paths of our application (</a:t>
            </a:r>
            <a:r>
              <a:rPr b="1" i="1" lang="en">
                <a:solidFill>
                  <a:schemeClr val="dk1"/>
                </a:solidFill>
              </a:rPr>
              <a:t>any()</a:t>
            </a:r>
            <a:r>
              <a:rPr lang="en">
                <a:solidFill>
                  <a:schemeClr val="dk1"/>
                </a:solidFill>
              </a:rPr>
              <a:t>, </a:t>
            </a:r>
            <a:r>
              <a:rPr b="1" i="1" lang="en">
                <a:solidFill>
                  <a:schemeClr val="dk1"/>
                </a:solidFill>
              </a:rPr>
              <a:t>none()</a:t>
            </a:r>
            <a:r>
              <a:rPr lang="en">
                <a:solidFill>
                  <a:schemeClr val="dk1"/>
                </a:solidFill>
              </a:rPr>
              <a:t>, </a:t>
            </a:r>
            <a:r>
              <a:rPr b="1" i="1" lang="en">
                <a:solidFill>
                  <a:schemeClr val="dk1"/>
                </a:solidFill>
              </a:rPr>
              <a:t>regex()</a:t>
            </a:r>
            <a:r>
              <a:rPr lang="en">
                <a:solidFill>
                  <a:schemeClr val="dk1"/>
                </a:solidFill>
              </a:rPr>
              <a:t>, or </a:t>
            </a:r>
            <a:r>
              <a:rPr b="1" i="1" lang="en">
                <a:solidFill>
                  <a:schemeClr val="dk1"/>
                </a:solidFill>
              </a:rPr>
              <a:t>ant()</a:t>
            </a:r>
            <a:r>
              <a:rPr lang="en">
                <a:solidFill>
                  <a:schemeClr val="dk1"/>
                </a:solidFill>
              </a:rPr>
              <a:t>).</a:t>
            </a:r>
            <a:endParaRPr>
              <a:solidFill>
                <a:schemeClr val="dk1"/>
              </a:solidFill>
            </a:endParaRPr>
          </a:p>
        </p:txBody>
      </p:sp>
      <p:sp>
        <p:nvSpPr>
          <p:cNvPr id="728" name="Google Shape;728;p6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 - Swagger UI - Advanced Settings</a:t>
            </a:r>
            <a:endParaRPr>
              <a:solidFill>
                <a:schemeClr val="dk1"/>
              </a:solidFill>
            </a:endParaRPr>
          </a:p>
        </p:txBody>
      </p:sp>
      <p:sp>
        <p:nvSpPr>
          <p:cNvPr id="729" name="Google Shape;729;p6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0" name="Google Shape;730;p65"/>
          <p:cNvSpPr txBox="1"/>
          <p:nvPr/>
        </p:nvSpPr>
        <p:spPr>
          <a:xfrm>
            <a:off x="516300" y="2342675"/>
            <a:ext cx="8550300" cy="250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@Configuration</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@EnableWebMvc</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@EnableOpenApi</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@ComponentScan</a:t>
            </a:r>
            <a:r>
              <a:rPr lang="en" sz="1000">
                <a:solidFill>
                  <a:srgbClr val="080808"/>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"ro.info.iasi.fiipractic"</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public class </a:t>
            </a:r>
            <a:r>
              <a:rPr lang="en" sz="1000">
                <a:solidFill>
                  <a:schemeClr val="dk1"/>
                </a:solidFill>
                <a:highlight>
                  <a:srgbClr val="FFFFFF"/>
                </a:highlight>
                <a:latin typeface="Courier New"/>
                <a:ea typeface="Courier New"/>
                <a:cs typeface="Courier New"/>
                <a:sym typeface="Courier New"/>
              </a:rPr>
              <a:t>SwaggerConfig </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9E880D"/>
                </a:solidFill>
                <a:highlight>
                  <a:srgbClr val="FFFFFF"/>
                </a:highlight>
                <a:latin typeface="Courier New"/>
                <a:ea typeface="Courier New"/>
                <a:cs typeface="Courier New"/>
                <a:sym typeface="Courier New"/>
              </a:rPr>
              <a:t>@Bean</a:t>
            </a:r>
            <a:endParaRPr sz="1000">
              <a:solidFill>
                <a:srgbClr val="9E880D"/>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9E880D"/>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public </a:t>
            </a:r>
            <a:r>
              <a:rPr lang="en" sz="1000">
                <a:solidFill>
                  <a:schemeClr val="dk1"/>
                </a:solidFill>
                <a:highlight>
                  <a:srgbClr val="FFFFFF"/>
                </a:highlight>
                <a:latin typeface="Courier New"/>
                <a:ea typeface="Courier New"/>
                <a:cs typeface="Courier New"/>
                <a:sym typeface="Courier New"/>
              </a:rPr>
              <a:t>Docket </a:t>
            </a:r>
            <a:r>
              <a:rPr lang="en" sz="1000">
                <a:solidFill>
                  <a:srgbClr val="00627A"/>
                </a:solidFill>
                <a:highlight>
                  <a:srgbClr val="FFFFFF"/>
                </a:highlight>
                <a:latin typeface="Courier New"/>
                <a:ea typeface="Courier New"/>
                <a:cs typeface="Courier New"/>
                <a:sym typeface="Courier New"/>
              </a:rPr>
              <a:t>api</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return new </a:t>
            </a:r>
            <a:r>
              <a:rPr lang="en" sz="1000">
                <a:solidFill>
                  <a:srgbClr val="080808"/>
                </a:solidFill>
                <a:highlight>
                  <a:srgbClr val="FFFFFF"/>
                </a:highlight>
                <a:latin typeface="Courier New"/>
                <a:ea typeface="Courier New"/>
                <a:cs typeface="Courier New"/>
                <a:sym typeface="Courier New"/>
              </a:rPr>
              <a:t>Docket(</a:t>
            </a:r>
            <a:r>
              <a:rPr lang="en" sz="1000">
                <a:solidFill>
                  <a:schemeClr val="dk1"/>
                </a:solidFill>
                <a:highlight>
                  <a:srgbClr val="FFFFFF"/>
                </a:highlight>
                <a:latin typeface="Courier New"/>
                <a:ea typeface="Courier New"/>
                <a:cs typeface="Courier New"/>
                <a:sym typeface="Courier New"/>
              </a:rPr>
              <a:t>DocumentationType</a:t>
            </a:r>
            <a:r>
              <a:rPr lang="en" sz="1000">
                <a:solidFill>
                  <a:srgbClr val="080808"/>
                </a:solidFill>
                <a:highlight>
                  <a:srgbClr val="FFFFFF"/>
                </a:highlight>
                <a:latin typeface="Courier New"/>
                <a:ea typeface="Courier New"/>
                <a:cs typeface="Courier New"/>
                <a:sym typeface="Courier New"/>
              </a:rPr>
              <a:t>.</a:t>
            </a:r>
            <a:r>
              <a:rPr i="1" lang="en" sz="1000">
                <a:solidFill>
                  <a:srgbClr val="871094"/>
                </a:solidFill>
                <a:highlight>
                  <a:srgbClr val="FFFFFF"/>
                </a:highlight>
                <a:latin typeface="Courier New"/>
                <a:ea typeface="Courier New"/>
                <a:cs typeface="Courier New"/>
                <a:sym typeface="Courier New"/>
              </a:rPr>
              <a:t>OAS_30</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.select()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.apis(</a:t>
            </a:r>
            <a:r>
              <a:rPr lang="en" sz="1000">
                <a:solidFill>
                  <a:schemeClr val="dk1"/>
                </a:solidFill>
                <a:highlight>
                  <a:srgbClr val="FFFFFF"/>
                </a:highlight>
                <a:latin typeface="Courier New"/>
                <a:ea typeface="Courier New"/>
                <a:cs typeface="Courier New"/>
                <a:sym typeface="Courier New"/>
              </a:rPr>
              <a:t>RequestHandlerSelectors</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basePackage</a:t>
            </a:r>
            <a:r>
              <a:rPr lang="en" sz="1000">
                <a:solidFill>
                  <a:srgbClr val="080808"/>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"ro.info.iasi.fiipractic.controller"</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.paths(PathSelectors.any())       // display all endpoints</a:t>
            </a:r>
            <a:endParaRPr i="1" sz="1000">
              <a:solidFill>
                <a:srgbClr val="8C8C8C"/>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i="1" lang="en" sz="1000">
                <a:solidFill>
                  <a:srgbClr val="8C8C8C"/>
                </a:solidFill>
                <a:highlight>
                  <a:srgbClr val="FFFFFF"/>
                </a:highlight>
                <a:latin typeface="Courier New"/>
                <a:ea typeface="Courier New"/>
                <a:cs typeface="Courier New"/>
                <a:sym typeface="Courier New"/>
              </a:rPr>
              <a:t>               </a:t>
            </a:r>
            <a:r>
              <a:rPr lang="en" sz="1000">
                <a:solidFill>
                  <a:srgbClr val="080808"/>
                </a:solidFill>
                <a:highlight>
                  <a:srgbClr val="FFFFFF"/>
                </a:highlight>
                <a:latin typeface="Courier New"/>
                <a:ea typeface="Courier New"/>
                <a:cs typeface="Courier New"/>
                <a:sym typeface="Courier New"/>
              </a:rPr>
              <a:t>.paths(</a:t>
            </a:r>
            <a:r>
              <a:rPr lang="en" sz="1000">
                <a:solidFill>
                  <a:schemeClr val="dk1"/>
                </a:solidFill>
                <a:highlight>
                  <a:srgbClr val="FFFFFF"/>
                </a:highlight>
                <a:latin typeface="Courier New"/>
                <a:ea typeface="Courier New"/>
                <a:cs typeface="Courier New"/>
                <a:sym typeface="Courier New"/>
              </a:rPr>
              <a:t>PathSelectors</a:t>
            </a:r>
            <a:r>
              <a:rPr lang="en" sz="1000">
                <a:solidFill>
                  <a:srgbClr val="080808"/>
                </a:solidFill>
                <a:highlight>
                  <a:srgbClr val="FFFFFF"/>
                </a:highlight>
                <a:latin typeface="Courier New"/>
                <a:ea typeface="Courier New"/>
                <a:cs typeface="Courier New"/>
                <a:sym typeface="Courier New"/>
              </a:rPr>
              <a:t>.</a:t>
            </a:r>
            <a:r>
              <a:rPr i="1" lang="en" sz="1000">
                <a:solidFill>
                  <a:srgbClr val="080808"/>
                </a:solidFill>
                <a:highlight>
                  <a:srgbClr val="FFFFFF"/>
                </a:highlight>
                <a:latin typeface="Courier New"/>
                <a:ea typeface="Courier New"/>
                <a:cs typeface="Courier New"/>
                <a:sym typeface="Courier New"/>
              </a:rPr>
              <a:t>ant</a:t>
            </a:r>
            <a:r>
              <a:rPr lang="en" sz="1000">
                <a:solidFill>
                  <a:srgbClr val="080808"/>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"/spring-rest-api-docs-1.0.0-SNAPSHOT/user*"</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.build();</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0808"/>
                </a:solidFill>
                <a:highlight>
                  <a:srgbClr val="FFFFFF"/>
                </a:highlight>
                <a:latin typeface="Courier New"/>
                <a:ea typeface="Courier New"/>
                <a:cs typeface="Courier New"/>
                <a:sym typeface="Courier New"/>
              </a:rPr>
              <a:t>}</a:t>
            </a:r>
            <a:endParaRPr b="0" i="0" sz="1300" u="none" cap="none" strike="noStrike">
              <a:solidFill>
                <a:srgbClr val="9E880D"/>
              </a:solidFill>
              <a:highlight>
                <a:srgbClr val="FFFFFF"/>
              </a:highlight>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6"/>
          <p:cNvSpPr txBox="1"/>
          <p:nvPr>
            <p:ph idx="1" type="subTitle"/>
          </p:nvPr>
        </p:nvSpPr>
        <p:spPr>
          <a:xfrm>
            <a:off x="419100" y="911425"/>
            <a:ext cx="8305800" cy="1695300"/>
          </a:xfrm>
          <a:prstGeom prst="rect">
            <a:avLst/>
          </a:prstGeom>
          <a:noFill/>
          <a:ln>
            <a:noFill/>
          </a:ln>
        </p:spPr>
        <p:txBody>
          <a:bodyPr anchorCtr="0" anchor="ctr" bIns="0" lIns="0" spcFirstLastPara="1" rIns="0" wrap="square" tIns="0">
            <a:noAutofit/>
          </a:bodyPr>
          <a:lstStyle/>
          <a:p>
            <a:pPr indent="-317500" lvl="0" marL="457200" rtl="0" algn="l">
              <a:lnSpc>
                <a:spcPct val="100000"/>
              </a:lnSpc>
              <a:spcBef>
                <a:spcPts val="0"/>
              </a:spcBef>
              <a:spcAft>
                <a:spcPts val="0"/>
              </a:spcAft>
              <a:buClr>
                <a:schemeClr val="dk1"/>
              </a:buClr>
              <a:buSzPts val="1400"/>
              <a:buFont typeface="Proxima Nova"/>
              <a:buChar char="●"/>
            </a:pPr>
            <a:r>
              <a:rPr b="1" lang="en">
                <a:solidFill>
                  <a:schemeClr val="dk1"/>
                </a:solidFill>
              </a:rPr>
              <a:t> Swagger - Custom docs</a:t>
            </a:r>
            <a:endParaRPr b="1">
              <a:solidFill>
                <a:schemeClr val="dk1"/>
              </a:solidFill>
            </a:endParaRPr>
          </a:p>
          <a:p>
            <a:pPr indent="0" lvl="0" marL="457200" rtl="0" algn="l">
              <a:lnSpc>
                <a:spcPct val="100000"/>
              </a:lnSpc>
              <a:spcBef>
                <a:spcPts val="0"/>
              </a:spcBef>
              <a:spcAft>
                <a:spcPts val="0"/>
              </a:spcAft>
              <a:buSzPts val="800"/>
              <a:buNone/>
            </a:pPr>
            <a:r>
              <a:t/>
            </a:r>
            <a:endParaRPr b="1">
              <a:solidFill>
                <a:schemeClr val="dk1"/>
              </a:solidFill>
            </a:endParaRPr>
          </a:p>
          <a:p>
            <a:pPr indent="-317500" lvl="1" marL="914400" rtl="0" algn="l">
              <a:lnSpc>
                <a:spcPct val="100000"/>
              </a:lnSpc>
              <a:spcBef>
                <a:spcPts val="0"/>
              </a:spcBef>
              <a:spcAft>
                <a:spcPts val="0"/>
              </a:spcAft>
              <a:buClr>
                <a:schemeClr val="dk1"/>
              </a:buClr>
              <a:buSzPts val="1400"/>
              <a:buFont typeface="Proxima Nova"/>
              <a:buChar char="○"/>
            </a:pPr>
            <a:r>
              <a:rPr lang="en">
                <a:solidFill>
                  <a:schemeClr val="dk1"/>
                </a:solidFill>
              </a:rPr>
              <a:t>Swagger provides some default values in its response, which we can customize:</a:t>
            </a:r>
            <a:endParaRPr>
              <a:solidFill>
                <a:schemeClr val="dk1"/>
              </a:solidFill>
            </a:endParaRPr>
          </a:p>
          <a:p>
            <a:pPr indent="-317500" lvl="2" marL="1371600" rtl="0" algn="l">
              <a:lnSpc>
                <a:spcPct val="100000"/>
              </a:lnSpc>
              <a:spcBef>
                <a:spcPts val="0"/>
              </a:spcBef>
              <a:spcAft>
                <a:spcPts val="0"/>
              </a:spcAft>
              <a:buClr>
                <a:schemeClr val="dk1"/>
              </a:buClr>
              <a:buSzPts val="1400"/>
              <a:buFont typeface="Proxima Nova"/>
              <a:buChar char="■"/>
            </a:pPr>
            <a:r>
              <a:rPr lang="en">
                <a:solidFill>
                  <a:schemeClr val="dk1"/>
                </a:solidFill>
              </a:rPr>
              <a:t>“Api Documentation”, “Created by Contact Email”, “Apache 2.0”.</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1150" lvl="1" marL="914400" rtl="0" algn="l">
              <a:lnSpc>
                <a:spcPct val="100000"/>
              </a:lnSpc>
              <a:spcBef>
                <a:spcPts val="0"/>
              </a:spcBef>
              <a:spcAft>
                <a:spcPts val="0"/>
              </a:spcAft>
              <a:buClr>
                <a:schemeClr val="dk1"/>
              </a:buClr>
              <a:buSzPts val="1300"/>
              <a:buFont typeface="Proxima Nova"/>
              <a:buChar char="○"/>
            </a:pPr>
            <a:r>
              <a:rPr b="1" i="1" lang="en">
                <a:solidFill>
                  <a:schemeClr val="dk1"/>
                </a:solidFill>
              </a:rPr>
              <a:t>apiInfo(ApiInfo </a:t>
            </a:r>
            <a:r>
              <a:rPr b="1" i="1" lang="en"/>
              <a:t>metadata</a:t>
            </a:r>
            <a:r>
              <a:rPr b="1" i="1" lang="en">
                <a:solidFill>
                  <a:schemeClr val="dk1"/>
                </a:solidFill>
              </a:rPr>
              <a:t>)</a:t>
            </a:r>
            <a:r>
              <a:rPr lang="en">
                <a:solidFill>
                  <a:schemeClr val="dk1"/>
                </a:solidFill>
              </a:rPr>
              <a:t> method of the Docket class </a:t>
            </a:r>
            <a:r>
              <a:rPr lang="en"/>
              <a:t>can be</a:t>
            </a:r>
            <a:r>
              <a:rPr lang="en">
                <a:solidFill>
                  <a:schemeClr val="dk1"/>
                </a:solidFill>
              </a:rPr>
              <a:t> used to change these values</a:t>
            </a:r>
            <a:endParaRPr>
              <a:solidFill>
                <a:schemeClr val="dk1"/>
              </a:solidFill>
            </a:endParaRPr>
          </a:p>
          <a:p>
            <a:pPr indent="-311150" lvl="2" marL="1371600" rtl="0" algn="l">
              <a:lnSpc>
                <a:spcPct val="100000"/>
              </a:lnSpc>
              <a:spcBef>
                <a:spcPts val="0"/>
              </a:spcBef>
              <a:spcAft>
                <a:spcPts val="0"/>
              </a:spcAft>
              <a:buClr>
                <a:schemeClr val="dk1"/>
              </a:buClr>
              <a:buSzPts val="1300"/>
              <a:buFont typeface="Proxima Nova"/>
              <a:buChar char="■"/>
            </a:pPr>
            <a:r>
              <a:rPr b="1" i="1" lang="en">
                <a:solidFill>
                  <a:schemeClr val="dk1"/>
                </a:solidFill>
              </a:rPr>
              <a:t>ApiInfo </a:t>
            </a:r>
            <a:r>
              <a:rPr lang="en">
                <a:solidFill>
                  <a:schemeClr val="dk1"/>
                </a:solidFill>
              </a:rPr>
              <a:t>- class that contains custom information about the API</a:t>
            </a:r>
            <a:endParaRPr>
              <a:solidFill>
                <a:schemeClr val="dk1"/>
              </a:solidFill>
            </a:endParaRPr>
          </a:p>
        </p:txBody>
      </p:sp>
      <p:sp>
        <p:nvSpPr>
          <p:cNvPr id="736" name="Google Shape;736;p6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 - Swagger UI</a:t>
            </a:r>
            <a:r>
              <a:rPr lang="en">
                <a:solidFill>
                  <a:schemeClr val="dk1"/>
                </a:solidFill>
              </a:rPr>
              <a:t> - Advanced Settings</a:t>
            </a:r>
            <a:endParaRPr>
              <a:solidFill>
                <a:schemeClr val="dk1"/>
              </a:solidFill>
            </a:endParaRPr>
          </a:p>
        </p:txBody>
      </p:sp>
      <p:sp>
        <p:nvSpPr>
          <p:cNvPr id="737" name="Google Shape;737;p66"/>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8" name="Google Shape;738;p66"/>
          <p:cNvSpPr txBox="1"/>
          <p:nvPr/>
        </p:nvSpPr>
        <p:spPr>
          <a:xfrm>
            <a:off x="516300" y="2389100"/>
            <a:ext cx="8111400" cy="250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sz="1000">
                <a:solidFill>
                  <a:srgbClr val="080808"/>
                </a:solidFill>
                <a:highlight>
                  <a:srgbClr val="FFFFFF"/>
                </a:highlight>
                <a:latin typeface="Courier New"/>
                <a:ea typeface="Courier New"/>
                <a:cs typeface="Courier New"/>
                <a:sym typeface="Courier New"/>
              </a:rPr>
              <a:t>(...</a:t>
            </a:r>
            <a:r>
              <a:rPr b="0" i="0" lang="en" sz="1000" u="none" cap="none" strike="noStrike">
                <a:solidFill>
                  <a:srgbClr val="080808"/>
                </a:solidFill>
                <a:highlight>
                  <a:srgbClr val="FFFFFF"/>
                </a:highlight>
                <a:latin typeface="Courier New"/>
                <a:ea typeface="Courier New"/>
                <a:cs typeface="Courier New"/>
                <a:sym typeface="Courier New"/>
              </a:rPr>
              <a:t>)</a:t>
            </a:r>
            <a:endParaRPr b="0" i="0" sz="10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080808"/>
                </a:solidFill>
                <a:highlight>
                  <a:srgbClr val="FFFFFF"/>
                </a:highlight>
                <a:latin typeface="Courier New"/>
                <a:ea typeface="Courier New"/>
                <a:cs typeface="Courier New"/>
                <a:sym typeface="Courier New"/>
              </a:rPr>
              <a:t>   </a:t>
            </a:r>
            <a:r>
              <a:rPr lang="en" sz="1100">
                <a:solidFill>
                  <a:srgbClr val="0033B3"/>
                </a:solidFill>
                <a:highlight>
                  <a:schemeClr val="lt1"/>
                </a:highlight>
                <a:latin typeface="Courier New"/>
                <a:ea typeface="Courier New"/>
                <a:cs typeface="Courier New"/>
                <a:sym typeface="Courier New"/>
              </a:rPr>
              <a:t>return new </a:t>
            </a:r>
            <a:r>
              <a:rPr lang="en" sz="1100">
                <a:solidFill>
                  <a:srgbClr val="080808"/>
                </a:solidFill>
                <a:highlight>
                  <a:schemeClr val="lt1"/>
                </a:highlight>
                <a:latin typeface="Courier New"/>
                <a:ea typeface="Courier New"/>
                <a:cs typeface="Courier New"/>
                <a:sym typeface="Courier New"/>
              </a:rPr>
              <a:t>Docket(</a:t>
            </a:r>
            <a:r>
              <a:rPr lang="en" sz="1100">
                <a:solidFill>
                  <a:schemeClr val="dk1"/>
                </a:solidFill>
                <a:highlight>
                  <a:schemeClr val="lt1"/>
                </a:highlight>
                <a:latin typeface="Courier New"/>
                <a:ea typeface="Courier New"/>
                <a:cs typeface="Courier New"/>
                <a:sym typeface="Courier New"/>
              </a:rPr>
              <a:t>DocumentationType</a:t>
            </a:r>
            <a:r>
              <a:rPr lang="en" sz="1100">
                <a:solidFill>
                  <a:srgbClr val="080808"/>
                </a:solidFill>
                <a:highlight>
                  <a:schemeClr val="lt1"/>
                </a:highlight>
                <a:latin typeface="Courier New"/>
                <a:ea typeface="Courier New"/>
                <a:cs typeface="Courier New"/>
                <a:sym typeface="Courier New"/>
              </a:rPr>
              <a:t>.</a:t>
            </a:r>
            <a:r>
              <a:rPr i="1" lang="en" sz="1100">
                <a:solidFill>
                  <a:srgbClr val="871094"/>
                </a:solidFill>
                <a:highlight>
                  <a:srgbClr val="FFFFFF"/>
                </a:highlight>
                <a:latin typeface="Courier New"/>
                <a:ea typeface="Courier New"/>
                <a:cs typeface="Courier New"/>
                <a:sym typeface="Courier New"/>
              </a:rPr>
              <a:t>OAS_30</a:t>
            </a:r>
            <a:r>
              <a:rPr lang="en" sz="1100">
                <a:solidFill>
                  <a:schemeClr val="dk1"/>
                </a:solidFill>
                <a:highlight>
                  <a:srgbClr val="FFFFFF"/>
                </a:highlight>
                <a:latin typeface="Courier New"/>
                <a:ea typeface="Courier New"/>
                <a:cs typeface="Courier New"/>
                <a:sym typeface="Courier New"/>
              </a:rPr>
              <a:t>).</a:t>
            </a:r>
            <a:r>
              <a:rPr lang="en" sz="1100">
                <a:solidFill>
                  <a:srgbClr val="080808"/>
                </a:solidFill>
                <a:highlight>
                  <a:schemeClr val="lt1"/>
                </a:highlight>
                <a:latin typeface="Courier New"/>
                <a:ea typeface="Courier New"/>
                <a:cs typeface="Courier New"/>
                <a:sym typeface="Courier New"/>
              </a:rPr>
              <a:t>    (...)</a:t>
            </a:r>
            <a:r>
              <a:rPr b="0" i="0" lang="en" sz="1000" u="none" cap="none" strike="noStrike">
                <a:solidFill>
                  <a:srgbClr val="080808"/>
                </a:solidFill>
                <a:highlight>
                  <a:srgbClr val="FFFFFF"/>
                </a:highlight>
                <a:latin typeface="Courier New"/>
                <a:ea typeface="Courier New"/>
                <a:cs typeface="Courier New"/>
                <a:sym typeface="Courier New"/>
              </a:rPr>
              <a:t>    .build().apiInfo(</a:t>
            </a:r>
            <a:r>
              <a:rPr lang="en" sz="1000">
                <a:solidFill>
                  <a:srgbClr val="080808"/>
                </a:solidFill>
                <a:highlight>
                  <a:srgbClr val="FFFFFF"/>
                </a:highlight>
                <a:latin typeface="Courier New"/>
                <a:ea typeface="Courier New"/>
                <a:cs typeface="Courier New"/>
                <a:sym typeface="Courier New"/>
              </a:rPr>
              <a:t>metadata</a:t>
            </a:r>
            <a:r>
              <a:rPr b="0" i="0" lang="en" sz="1000" u="none" cap="none" strike="noStrike">
                <a:solidFill>
                  <a:srgbClr val="080808"/>
                </a:solidFill>
                <a:highlight>
                  <a:srgbClr val="FFFFFF"/>
                </a:highlight>
                <a:latin typeface="Courier New"/>
                <a:ea typeface="Courier New"/>
                <a:cs typeface="Courier New"/>
                <a:sym typeface="Courier New"/>
              </a:rPr>
              <a:t>());</a:t>
            </a:r>
            <a:endParaRPr b="0" i="0" sz="10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080808"/>
                </a:solidFill>
                <a:highlight>
                  <a:srgbClr val="FFFFFF"/>
                </a:highlight>
                <a:latin typeface="Courier New"/>
                <a:ea typeface="Courier New"/>
                <a:cs typeface="Courier New"/>
                <a:sym typeface="Courier New"/>
              </a:rPr>
              <a:t>}</a:t>
            </a:r>
            <a:endParaRPr b="0" i="0" sz="10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033B3"/>
                </a:solidFill>
                <a:highlight>
                  <a:srgbClr val="FFFFFF"/>
                </a:highlight>
                <a:latin typeface="Courier New"/>
                <a:ea typeface="Courier New"/>
                <a:cs typeface="Courier New"/>
                <a:sym typeface="Courier New"/>
              </a:rPr>
              <a:t>private </a:t>
            </a:r>
            <a:r>
              <a:rPr lang="en" sz="1000">
                <a:solidFill>
                  <a:schemeClr val="dk1"/>
                </a:solidFill>
                <a:highlight>
                  <a:srgbClr val="FFFFFF"/>
                </a:highlight>
                <a:latin typeface="Courier New"/>
                <a:ea typeface="Courier New"/>
                <a:cs typeface="Courier New"/>
                <a:sym typeface="Courier New"/>
              </a:rPr>
              <a:t>ApiInfo </a:t>
            </a:r>
            <a:r>
              <a:rPr lang="en" sz="1000">
                <a:solidFill>
                  <a:srgbClr val="00627A"/>
                </a:solidFill>
                <a:highlight>
                  <a:srgbClr val="FFFFFF"/>
                </a:highlight>
                <a:latin typeface="Courier New"/>
                <a:ea typeface="Courier New"/>
                <a:cs typeface="Courier New"/>
                <a:sym typeface="Courier New"/>
              </a:rPr>
              <a:t>metadata</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a:t>
            </a:r>
            <a:r>
              <a:rPr lang="en" sz="1000">
                <a:solidFill>
                  <a:srgbClr val="0033B3"/>
                </a:solidFill>
                <a:highlight>
                  <a:srgbClr val="FFFFFF"/>
                </a:highlight>
                <a:latin typeface="Courier New"/>
                <a:ea typeface="Courier New"/>
                <a:cs typeface="Courier New"/>
                <a:sym typeface="Courier New"/>
              </a:rPr>
              <a:t>return new </a:t>
            </a:r>
            <a:r>
              <a:rPr lang="en" sz="1000">
                <a:solidFill>
                  <a:srgbClr val="080808"/>
                </a:solidFill>
                <a:highlight>
                  <a:srgbClr val="FFFFFF"/>
                </a:highlight>
                <a:latin typeface="Courier New"/>
                <a:ea typeface="Courier New"/>
                <a:cs typeface="Courier New"/>
                <a:sym typeface="Courier New"/>
              </a:rPr>
              <a:t>ApiInfoBuilder()</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.title(</a:t>
            </a:r>
            <a:r>
              <a:rPr lang="en" sz="1000">
                <a:solidFill>
                  <a:srgbClr val="067D17"/>
                </a:solidFill>
                <a:highlight>
                  <a:srgbClr val="FFFFFF"/>
                </a:highlight>
                <a:latin typeface="Courier New"/>
                <a:ea typeface="Courier New"/>
                <a:cs typeface="Courier New"/>
                <a:sym typeface="Courier New"/>
              </a:rPr>
              <a:t>"TWITTER REST API"</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.description(</a:t>
            </a:r>
            <a:r>
              <a:rPr lang="en" sz="1000">
                <a:solidFill>
                  <a:srgbClr val="067D17"/>
                </a:solidFill>
                <a:highlight>
                  <a:srgbClr val="FFFFFF"/>
                </a:highlight>
                <a:latin typeface="Courier New"/>
                <a:ea typeface="Courier New"/>
                <a:cs typeface="Courier New"/>
                <a:sym typeface="Courier New"/>
              </a:rPr>
              <a:t>"Some custom description of API."</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.version(</a:t>
            </a:r>
            <a:r>
              <a:rPr lang="en" sz="1000">
                <a:solidFill>
                  <a:srgbClr val="067D17"/>
                </a:solidFill>
                <a:highlight>
                  <a:srgbClr val="FFFFFF"/>
                </a:highlight>
                <a:latin typeface="Courier New"/>
                <a:ea typeface="Courier New"/>
                <a:cs typeface="Courier New"/>
                <a:sym typeface="Courier New"/>
              </a:rPr>
              <a:t>"API TOS"</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.termsOfServiceUrl(</a:t>
            </a:r>
            <a:r>
              <a:rPr lang="en" sz="1000">
                <a:solidFill>
                  <a:srgbClr val="067D17"/>
                </a:solidFill>
                <a:highlight>
                  <a:srgbClr val="FFFFFF"/>
                </a:highlight>
                <a:latin typeface="Courier New"/>
                <a:ea typeface="Courier New"/>
                <a:cs typeface="Courier New"/>
                <a:sym typeface="Courier New"/>
              </a:rPr>
              <a:t>"Terms of service"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.contact(</a:t>
            </a:r>
            <a:r>
              <a:rPr lang="en" sz="1000">
                <a:solidFill>
                  <a:srgbClr val="0033B3"/>
                </a:solidFill>
                <a:highlight>
                  <a:srgbClr val="FFFFFF"/>
                </a:highlight>
                <a:latin typeface="Courier New"/>
                <a:ea typeface="Courier New"/>
                <a:cs typeface="Courier New"/>
                <a:sym typeface="Courier New"/>
              </a:rPr>
              <a:t>new </a:t>
            </a:r>
            <a:r>
              <a:rPr lang="en" sz="1000">
                <a:solidFill>
                  <a:srgbClr val="080808"/>
                </a:solidFill>
                <a:highlight>
                  <a:srgbClr val="FFFFFF"/>
                </a:highlight>
                <a:latin typeface="Courier New"/>
                <a:ea typeface="Courier New"/>
                <a:cs typeface="Courier New"/>
                <a:sym typeface="Courier New"/>
              </a:rPr>
              <a:t>Contact(</a:t>
            </a:r>
            <a:r>
              <a:rPr lang="en" sz="1000">
                <a:solidFill>
                  <a:srgbClr val="067D17"/>
                </a:solidFill>
                <a:highlight>
                  <a:srgbClr val="FFFFFF"/>
                </a:highlight>
                <a:latin typeface="Courier New"/>
                <a:ea typeface="Courier New"/>
                <a:cs typeface="Courier New"/>
                <a:sym typeface="Courier New"/>
              </a:rPr>
              <a:t>"John Doe"</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"www.softvision.com"</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"me@softvision.com"</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.license(</a:t>
            </a:r>
            <a:r>
              <a:rPr lang="en" sz="1000">
                <a:solidFill>
                  <a:srgbClr val="067D17"/>
                </a:solidFill>
                <a:highlight>
                  <a:srgbClr val="FFFFFF"/>
                </a:highlight>
                <a:latin typeface="Courier New"/>
                <a:ea typeface="Courier New"/>
                <a:cs typeface="Courier New"/>
                <a:sym typeface="Courier New"/>
              </a:rPr>
              <a:t>"License of API"</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.licenseUrl(</a:t>
            </a:r>
            <a:r>
              <a:rPr lang="en" sz="1000">
                <a:solidFill>
                  <a:srgbClr val="067D17"/>
                </a:solidFill>
                <a:highlight>
                  <a:srgbClr val="FFFFFF"/>
                </a:highlight>
                <a:latin typeface="Courier New"/>
                <a:ea typeface="Courier New"/>
                <a:cs typeface="Courier New"/>
                <a:sym typeface="Courier New"/>
              </a:rPr>
              <a:t>"API license URL"</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           .build();</a:t>
            </a:r>
            <a:endParaRPr sz="10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rgbClr val="080808"/>
                </a:solidFill>
                <a:highlight>
                  <a:srgbClr val="FFFFFF"/>
                </a:highlight>
                <a:latin typeface="Courier New"/>
                <a:ea typeface="Courier New"/>
                <a:cs typeface="Courier New"/>
                <a:sym typeface="Courier New"/>
              </a:rPr>
              <a:t>}</a:t>
            </a:r>
            <a:endParaRPr sz="1000">
              <a:solidFill>
                <a:srgbClr val="0033B3"/>
              </a:solidFill>
              <a:highlight>
                <a:srgbClr val="FFFFFF"/>
              </a:highlight>
              <a:latin typeface="Courier New"/>
              <a:ea typeface="Courier New"/>
              <a:cs typeface="Courier New"/>
              <a:sym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122cbc717d7_6_2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 - Swagger UI - Advanced Settings</a:t>
            </a:r>
            <a:endParaRPr>
              <a:solidFill>
                <a:schemeClr val="dk1"/>
              </a:solidFill>
            </a:endParaRPr>
          </a:p>
        </p:txBody>
      </p:sp>
      <p:sp>
        <p:nvSpPr>
          <p:cNvPr id="744" name="Google Shape;744;g122cbc717d7_6_21"/>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45" name="Google Shape;745;g122cbc717d7_6_21"/>
          <p:cNvPicPr preferRelativeResize="0"/>
          <p:nvPr/>
        </p:nvPicPr>
        <p:blipFill>
          <a:blip r:embed="rId3">
            <a:alphaModFix/>
          </a:blip>
          <a:stretch>
            <a:fillRect/>
          </a:stretch>
        </p:blipFill>
        <p:spPr>
          <a:xfrm>
            <a:off x="1757346" y="484479"/>
            <a:ext cx="5629305" cy="439831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120b3084157_0_0"/>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t/>
            </a:r>
            <a:endParaRPr/>
          </a:p>
          <a:p>
            <a:pPr indent="0" lvl="0" marL="0" rtl="0" algn="l">
              <a:lnSpc>
                <a:spcPct val="90000"/>
              </a:lnSpc>
              <a:spcBef>
                <a:spcPts val="0"/>
              </a:spcBef>
              <a:spcAft>
                <a:spcPts val="0"/>
              </a:spcAft>
              <a:buSzPts val="800"/>
              <a:buNone/>
            </a:pPr>
            <a:r>
              <a:t/>
            </a:r>
            <a:endParaRPr/>
          </a:p>
        </p:txBody>
      </p:sp>
      <p:sp>
        <p:nvSpPr>
          <p:cNvPr id="751" name="Google Shape;751;g120b3084157_0_0"/>
          <p:cNvSpPr txBox="1"/>
          <p:nvPr>
            <p:ph idx="4294967295" type="body"/>
          </p:nvPr>
        </p:nvSpPr>
        <p:spPr>
          <a:xfrm>
            <a:off x="408138" y="2306992"/>
            <a:ext cx="8327700" cy="4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lang="en" sz="3400">
                <a:solidFill>
                  <a:srgbClr val="FFFFFF"/>
                </a:solidFill>
                <a:latin typeface="Proxima Nova Extrabold"/>
                <a:ea typeface="Proxima Nova Extrabold"/>
                <a:cs typeface="Proxima Nova Extrabold"/>
                <a:sym typeface="Proxima Nova Extrabold"/>
              </a:rPr>
              <a:t>OpenAPI</a:t>
            </a:r>
            <a:r>
              <a:rPr b="0" i="0" lang="en" sz="3400" u="none" cap="none" strike="noStrike">
                <a:solidFill>
                  <a:srgbClr val="FFFFFF"/>
                </a:solidFill>
                <a:latin typeface="Proxima Nova Extrabold"/>
                <a:ea typeface="Proxima Nova Extrabold"/>
                <a:cs typeface="Proxima Nova Extrabold"/>
                <a:sym typeface="Proxima Nova Extrabold"/>
              </a:rPr>
              <a:t> </a:t>
            </a:r>
            <a:r>
              <a:rPr lang="en" sz="3400">
                <a:solidFill>
                  <a:srgbClr val="FFFFFF"/>
                </a:solidFill>
                <a:latin typeface="Proxima Nova Extrabold"/>
                <a:ea typeface="Proxima Nova Extrabold"/>
                <a:cs typeface="Proxima Nova Extrabold"/>
                <a:sym typeface="Proxima Nova Extrabold"/>
              </a:rPr>
              <a:t>with</a:t>
            </a:r>
            <a:r>
              <a:rPr b="0" i="0" lang="en" sz="3400" u="none" cap="none" strike="noStrike">
                <a:solidFill>
                  <a:srgbClr val="FFFFFF"/>
                </a:solidFill>
                <a:latin typeface="Proxima Nova Extrabold"/>
                <a:ea typeface="Proxima Nova Extrabold"/>
                <a:cs typeface="Proxima Nova Extrabold"/>
                <a:sym typeface="Proxima Nova Extrabold"/>
              </a:rPr>
              <a:t> </a:t>
            </a:r>
            <a:r>
              <a:rPr lang="en" sz="3400">
                <a:solidFill>
                  <a:srgbClr val="FFFFFF"/>
                </a:solidFill>
                <a:latin typeface="Proxima Nova Extrabold"/>
                <a:ea typeface="Proxima Nova Extrabold"/>
                <a:cs typeface="Proxima Nova Extrabold"/>
                <a:sym typeface="Proxima Nova Extrabold"/>
              </a:rPr>
              <a:t>SpringBoot</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120b3084157_0_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 in SpringBoot</a:t>
            </a:r>
            <a:endParaRPr/>
          </a:p>
        </p:txBody>
      </p:sp>
      <p:sp>
        <p:nvSpPr>
          <p:cNvPr id="757" name="Google Shape;757;g120b3084157_0_5"/>
          <p:cNvSpPr txBox="1"/>
          <p:nvPr>
            <p:ph idx="1" type="subTitle"/>
          </p:nvPr>
        </p:nvSpPr>
        <p:spPr>
          <a:xfrm>
            <a:off x="419100" y="911425"/>
            <a:ext cx="8305800" cy="1339500"/>
          </a:xfrm>
          <a:prstGeom prst="rect">
            <a:avLst/>
          </a:prstGeom>
          <a:noFill/>
          <a:ln>
            <a:noFill/>
          </a:ln>
        </p:spPr>
        <p:txBody>
          <a:bodyPr anchorCtr="0" anchor="ctr" bIns="0" lIns="0" spcFirstLastPara="1" rIns="0" wrap="square" tIns="0">
            <a:noAutofit/>
          </a:bodyPr>
          <a:lstStyle/>
          <a:p>
            <a:pPr indent="0" lvl="0" marL="457200" rtl="0" algn="l">
              <a:lnSpc>
                <a:spcPct val="100000"/>
              </a:lnSpc>
              <a:spcBef>
                <a:spcPts val="0"/>
              </a:spcBef>
              <a:spcAft>
                <a:spcPts val="0"/>
              </a:spcAft>
              <a:buSzPts val="800"/>
              <a:buNone/>
            </a:pPr>
            <a:r>
              <a:rPr b="1" lang="en">
                <a:solidFill>
                  <a:schemeClr val="dk1"/>
                </a:solidFill>
              </a:rPr>
              <a:t>1. Adding dependencies to your application</a:t>
            </a:r>
            <a:endParaRPr b="1">
              <a:solidFill>
                <a:schemeClr val="dk1"/>
              </a:solidFill>
            </a:endParaRPr>
          </a:p>
          <a:p>
            <a:pPr indent="0" lvl="0" marL="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SzPts val="1400"/>
              <a:buChar char="○"/>
            </a:pPr>
            <a:r>
              <a:rPr b="1" lang="en">
                <a:solidFill>
                  <a:schemeClr val="dk1"/>
                </a:solidFill>
              </a:rPr>
              <a:t>SpringDoc </a:t>
            </a:r>
            <a:r>
              <a:rPr lang="en">
                <a:solidFill>
                  <a:schemeClr val="dk1"/>
                </a:solidFill>
              </a:rPr>
              <a:t>project provides </a:t>
            </a:r>
            <a:r>
              <a:rPr lang="en"/>
              <a:t>OpenAPI</a:t>
            </a:r>
            <a:r>
              <a:rPr lang="en">
                <a:solidFill>
                  <a:schemeClr val="dk1"/>
                </a:solidFill>
              </a:rPr>
              <a:t> support for SpringBoot based REST APIs</a:t>
            </a:r>
            <a:endParaRPr>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Add the dependency in the pom.xml file</a:t>
            </a:r>
            <a:r>
              <a:rPr lang="en"/>
              <a:t>:</a:t>
            </a:r>
            <a:endParaRPr>
              <a:solidFill>
                <a:schemeClr val="dk1"/>
              </a:solidFill>
            </a:endParaRPr>
          </a:p>
        </p:txBody>
      </p:sp>
      <p:sp>
        <p:nvSpPr>
          <p:cNvPr id="758" name="Google Shape;758;g120b3084157_0_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59" name="Google Shape;759;g120b3084157_0_5"/>
          <p:cNvSpPr txBox="1"/>
          <p:nvPr/>
        </p:nvSpPr>
        <p:spPr>
          <a:xfrm>
            <a:off x="1122950" y="2154732"/>
            <a:ext cx="41457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&lt;</a:t>
            </a:r>
            <a:r>
              <a:rPr lang="en" sz="1100">
                <a:solidFill>
                  <a:srgbClr val="0033B3"/>
                </a:solidFill>
                <a:highlight>
                  <a:srgbClr val="FFFFFF"/>
                </a:highlight>
                <a:latin typeface="Courier New"/>
                <a:ea typeface="Courier New"/>
                <a:cs typeface="Courier New"/>
                <a:sym typeface="Courier New"/>
              </a:rPr>
              <a:t>dependency</a:t>
            </a:r>
            <a:r>
              <a:rPr lang="en" sz="1100">
                <a:solidFill>
                  <a:srgbClr val="080808"/>
                </a:solidFill>
                <a:highlight>
                  <a:srgbClr val="FFFFFF"/>
                </a:highlight>
                <a:latin typeface="Courier New"/>
                <a:ea typeface="Courier New"/>
                <a:cs typeface="Courier New"/>
                <a:sym typeface="Courier New"/>
              </a:rPr>
              <a:t>&gt;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&lt;</a:t>
            </a:r>
            <a:r>
              <a:rPr lang="en" sz="1100">
                <a:solidFill>
                  <a:srgbClr val="0033B3"/>
                </a:solidFill>
                <a:highlight>
                  <a:srgbClr val="FFFFFF"/>
                </a:highlight>
                <a:latin typeface="Courier New"/>
                <a:ea typeface="Courier New"/>
                <a:cs typeface="Courier New"/>
                <a:sym typeface="Courier New"/>
              </a:rPr>
              <a:t>groupId</a:t>
            </a:r>
            <a:r>
              <a:rPr lang="en" sz="1100">
                <a:solidFill>
                  <a:srgbClr val="080808"/>
                </a:solidFill>
                <a:highlight>
                  <a:srgbClr val="FFFFFF"/>
                </a:highlight>
                <a:latin typeface="Courier New"/>
                <a:ea typeface="Courier New"/>
                <a:cs typeface="Courier New"/>
                <a:sym typeface="Courier New"/>
              </a:rPr>
              <a:t>&gt;</a:t>
            </a:r>
            <a:r>
              <a:rPr b="1" lang="en" sz="1100">
                <a:solidFill>
                  <a:srgbClr val="080808"/>
                </a:solidFill>
                <a:highlight>
                  <a:srgbClr val="FFFFFF"/>
                </a:highlight>
                <a:latin typeface="Courier New"/>
                <a:ea typeface="Courier New"/>
                <a:cs typeface="Courier New"/>
                <a:sym typeface="Courier New"/>
              </a:rPr>
              <a:t>org.springdoc</a:t>
            </a:r>
            <a:r>
              <a:rPr lang="en" sz="1100">
                <a:solidFill>
                  <a:srgbClr val="080808"/>
                </a:solidFill>
                <a:highlight>
                  <a:srgbClr val="FFFFFF"/>
                </a:highlight>
                <a:latin typeface="Courier New"/>
                <a:ea typeface="Courier New"/>
                <a:cs typeface="Courier New"/>
                <a:sym typeface="Courier New"/>
              </a:rPr>
              <a:t>&lt;/</a:t>
            </a:r>
            <a:r>
              <a:rPr lang="en" sz="1100">
                <a:solidFill>
                  <a:srgbClr val="0033B3"/>
                </a:solidFill>
                <a:highlight>
                  <a:srgbClr val="FFFFFF"/>
                </a:highlight>
                <a:latin typeface="Courier New"/>
                <a:ea typeface="Courier New"/>
                <a:cs typeface="Courier New"/>
                <a:sym typeface="Courier New"/>
              </a:rPr>
              <a:t>groupId</a:t>
            </a:r>
            <a:r>
              <a:rPr lang="en" sz="1100">
                <a:solidFill>
                  <a:srgbClr val="080808"/>
                </a:solidFill>
                <a:highlight>
                  <a:srgbClr val="FFFFFF"/>
                </a:highlight>
                <a:latin typeface="Courier New"/>
                <a:ea typeface="Courier New"/>
                <a:cs typeface="Courier New"/>
                <a:sym typeface="Courier New"/>
              </a:rPr>
              <a:t>&gt;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&lt;</a:t>
            </a:r>
            <a:r>
              <a:rPr lang="en" sz="1100">
                <a:solidFill>
                  <a:srgbClr val="0033B3"/>
                </a:solidFill>
                <a:highlight>
                  <a:srgbClr val="FFFFFF"/>
                </a:highlight>
                <a:latin typeface="Courier New"/>
                <a:ea typeface="Courier New"/>
                <a:cs typeface="Courier New"/>
                <a:sym typeface="Courier New"/>
              </a:rPr>
              <a:t>artifactId</a:t>
            </a:r>
            <a:r>
              <a:rPr lang="en" sz="1100">
                <a:solidFill>
                  <a:srgbClr val="080808"/>
                </a:solidFill>
                <a:highlight>
                  <a:srgbClr val="FFFFFF"/>
                </a:highlight>
                <a:latin typeface="Courier New"/>
                <a:ea typeface="Courier New"/>
                <a:cs typeface="Courier New"/>
                <a:sym typeface="Courier New"/>
              </a:rPr>
              <a:t>&gt;</a:t>
            </a:r>
            <a:r>
              <a:rPr b="1" lang="en" sz="1100">
                <a:solidFill>
                  <a:srgbClr val="080808"/>
                </a:solidFill>
                <a:highlight>
                  <a:srgbClr val="FFFFFF"/>
                </a:highlight>
                <a:latin typeface="Courier New"/>
                <a:ea typeface="Courier New"/>
                <a:cs typeface="Courier New"/>
                <a:sym typeface="Courier New"/>
              </a:rPr>
              <a:t>springdoc-openapi-ui</a:t>
            </a:r>
            <a:r>
              <a:rPr lang="en" sz="1100">
                <a:solidFill>
                  <a:srgbClr val="080808"/>
                </a:solidFill>
                <a:highlight>
                  <a:srgbClr val="FFFFFF"/>
                </a:highlight>
                <a:latin typeface="Courier New"/>
                <a:ea typeface="Courier New"/>
                <a:cs typeface="Courier New"/>
                <a:sym typeface="Courier New"/>
              </a:rPr>
              <a:t>&lt;/</a:t>
            </a:r>
            <a:r>
              <a:rPr lang="en" sz="1100">
                <a:solidFill>
                  <a:srgbClr val="0033B3"/>
                </a:solidFill>
                <a:highlight>
                  <a:srgbClr val="FFFFFF"/>
                </a:highlight>
                <a:latin typeface="Courier New"/>
                <a:ea typeface="Courier New"/>
                <a:cs typeface="Courier New"/>
                <a:sym typeface="Courier New"/>
              </a:rPr>
              <a:t>artifactId</a:t>
            </a:r>
            <a:r>
              <a:rPr lang="en" sz="1100">
                <a:solidFill>
                  <a:srgbClr val="080808"/>
                </a:solidFill>
                <a:highlight>
                  <a:srgbClr val="FFFFFF"/>
                </a:highlight>
                <a:latin typeface="Courier New"/>
                <a:ea typeface="Courier New"/>
                <a:cs typeface="Courier New"/>
                <a:sym typeface="Courier New"/>
              </a:rPr>
              <a:t>&gt;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&lt;</a:t>
            </a:r>
            <a:r>
              <a:rPr lang="en" sz="1100">
                <a:solidFill>
                  <a:srgbClr val="0033B3"/>
                </a:solidFill>
                <a:highlight>
                  <a:srgbClr val="FFFFFF"/>
                </a:highlight>
                <a:latin typeface="Courier New"/>
                <a:ea typeface="Courier New"/>
                <a:cs typeface="Courier New"/>
                <a:sym typeface="Courier New"/>
              </a:rPr>
              <a:t>version</a:t>
            </a:r>
            <a:r>
              <a:rPr lang="en" sz="1100">
                <a:solidFill>
                  <a:srgbClr val="080808"/>
                </a:solidFill>
                <a:highlight>
                  <a:srgbClr val="FFFFFF"/>
                </a:highlight>
                <a:latin typeface="Courier New"/>
                <a:ea typeface="Courier New"/>
                <a:cs typeface="Courier New"/>
                <a:sym typeface="Courier New"/>
              </a:rPr>
              <a:t>&gt;</a:t>
            </a:r>
            <a:r>
              <a:rPr b="1" lang="en" sz="1100">
                <a:solidFill>
                  <a:srgbClr val="080808"/>
                </a:solidFill>
                <a:highlight>
                  <a:srgbClr val="FFFFFF"/>
                </a:highlight>
                <a:latin typeface="Courier New"/>
                <a:ea typeface="Courier New"/>
                <a:cs typeface="Courier New"/>
                <a:sym typeface="Courier New"/>
              </a:rPr>
              <a:t>1.6.4</a:t>
            </a:r>
            <a:r>
              <a:rPr lang="en" sz="1100">
                <a:solidFill>
                  <a:srgbClr val="080808"/>
                </a:solidFill>
                <a:highlight>
                  <a:srgbClr val="FFFFFF"/>
                </a:highlight>
                <a:latin typeface="Courier New"/>
                <a:ea typeface="Courier New"/>
                <a:cs typeface="Courier New"/>
                <a:sym typeface="Courier New"/>
              </a:rPr>
              <a:t>&lt;/</a:t>
            </a:r>
            <a:r>
              <a:rPr lang="en" sz="1100">
                <a:solidFill>
                  <a:srgbClr val="0033B3"/>
                </a:solidFill>
                <a:highlight>
                  <a:srgbClr val="FFFFFF"/>
                </a:highlight>
                <a:latin typeface="Courier New"/>
                <a:ea typeface="Courier New"/>
                <a:cs typeface="Courier New"/>
                <a:sym typeface="Courier New"/>
              </a:rPr>
              <a:t>version</a:t>
            </a:r>
            <a:r>
              <a:rPr lang="en" sz="1100">
                <a:solidFill>
                  <a:srgbClr val="080808"/>
                </a:solidFill>
                <a:highlight>
                  <a:srgbClr val="FFFFFF"/>
                </a:highlight>
                <a:latin typeface="Courier New"/>
                <a:ea typeface="Courier New"/>
                <a:cs typeface="Courier New"/>
                <a:sym typeface="Courier New"/>
              </a:rPr>
              <a:t>&gt;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&lt;/</a:t>
            </a:r>
            <a:r>
              <a:rPr lang="en" sz="1100">
                <a:solidFill>
                  <a:srgbClr val="0033B3"/>
                </a:solidFill>
                <a:highlight>
                  <a:srgbClr val="FFFFFF"/>
                </a:highlight>
                <a:latin typeface="Courier New"/>
                <a:ea typeface="Courier New"/>
                <a:cs typeface="Courier New"/>
                <a:sym typeface="Courier New"/>
              </a:rPr>
              <a:t>dependency</a:t>
            </a:r>
            <a:r>
              <a:rPr lang="en" sz="1100">
                <a:solidFill>
                  <a:srgbClr val="080808"/>
                </a:solidFill>
                <a:highlight>
                  <a:srgbClr val="FFFFFF"/>
                </a:highlight>
                <a:latin typeface="Courier New"/>
                <a:ea typeface="Courier New"/>
                <a:cs typeface="Courier New"/>
                <a:sym typeface="Courier New"/>
              </a:rPr>
              <a:t>&gt;</a:t>
            </a:r>
            <a:endParaRPr sz="1100">
              <a:solidFill>
                <a:srgbClr val="080808"/>
              </a:solidFill>
              <a:highlight>
                <a:srgbClr val="FFFFFF"/>
              </a:highlight>
              <a:latin typeface="Courier New"/>
              <a:ea typeface="Courier New"/>
              <a:cs typeface="Courier New"/>
              <a:sym typeface="Courier New"/>
            </a:endParaRPr>
          </a:p>
        </p:txBody>
      </p:sp>
      <p:sp>
        <p:nvSpPr>
          <p:cNvPr id="760" name="Google Shape;760;g120b3084157_0_5"/>
          <p:cNvSpPr txBox="1"/>
          <p:nvPr>
            <p:ph idx="1" type="subTitle"/>
          </p:nvPr>
        </p:nvSpPr>
        <p:spPr>
          <a:xfrm>
            <a:off x="419100" y="3121225"/>
            <a:ext cx="8305800" cy="1361100"/>
          </a:xfrm>
          <a:prstGeom prst="rect">
            <a:avLst/>
          </a:prstGeom>
          <a:noFill/>
          <a:ln>
            <a:noFill/>
          </a:ln>
        </p:spPr>
        <p:txBody>
          <a:bodyPr anchorCtr="0" anchor="ctr" bIns="0" lIns="0" spcFirstLastPara="1" rIns="0" wrap="square" tIns="0">
            <a:noAutofit/>
          </a:bodyPr>
          <a:lstStyle/>
          <a:p>
            <a:pPr indent="0" lvl="0" marL="457200" rtl="0" algn="l">
              <a:lnSpc>
                <a:spcPct val="100000"/>
              </a:lnSpc>
              <a:spcBef>
                <a:spcPts val="0"/>
              </a:spcBef>
              <a:spcAft>
                <a:spcPts val="0"/>
              </a:spcAft>
              <a:buSzPts val="800"/>
              <a:buNone/>
            </a:pPr>
            <a:r>
              <a:rPr b="1" lang="en">
                <a:solidFill>
                  <a:schemeClr val="dk1"/>
                </a:solidFill>
              </a:rPr>
              <a:t>2. </a:t>
            </a:r>
            <a:r>
              <a:rPr b="1" lang="en"/>
              <a:t>Verify OpenAPI and Swagger UI</a:t>
            </a:r>
            <a:endParaRPr b="1">
              <a:solidFill>
                <a:schemeClr val="dk1"/>
              </a:solidFill>
            </a:endParaRPr>
          </a:p>
          <a:p>
            <a:pPr indent="0" lvl="0" marL="91440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to verify that Spring</a:t>
            </a:r>
            <a:r>
              <a:rPr lang="en"/>
              <a:t>Doc</a:t>
            </a:r>
            <a:r>
              <a:rPr lang="en">
                <a:solidFill>
                  <a:schemeClr val="dk1"/>
                </a:solidFill>
              </a:rPr>
              <a:t> is working, we can visit this URL in our browser:</a:t>
            </a:r>
            <a:endParaRPr>
              <a:solidFill>
                <a:schemeClr val="dk1"/>
              </a:solidFill>
            </a:endParaRPr>
          </a:p>
          <a:p>
            <a:pPr indent="-317500" lvl="2" marL="1371600" rtl="0" algn="l">
              <a:lnSpc>
                <a:spcPct val="100000"/>
              </a:lnSpc>
              <a:spcBef>
                <a:spcPts val="0"/>
              </a:spcBef>
              <a:spcAft>
                <a:spcPts val="0"/>
              </a:spcAft>
              <a:buSzPts val="1400"/>
              <a:buChar char="■"/>
            </a:pPr>
            <a:r>
              <a:rPr lang="en">
                <a:solidFill>
                  <a:schemeClr val="dk1"/>
                </a:solidFill>
              </a:rPr>
              <a:t>OpenAPI - </a:t>
            </a:r>
            <a:r>
              <a:rPr lang="en" u="sng">
                <a:solidFill>
                  <a:schemeClr val="hlink"/>
                </a:solidFill>
                <a:hlinkClick r:id="rId3"/>
              </a:rPr>
              <a:t>http://localhost:8080/v3/api-docs</a:t>
            </a:r>
            <a:endParaRPr>
              <a:solidFill>
                <a:schemeClr val="dk1"/>
              </a:solidFill>
            </a:endParaRPr>
          </a:p>
          <a:p>
            <a:pPr indent="-317500" lvl="2" marL="1371600" rtl="0" algn="l">
              <a:lnSpc>
                <a:spcPct val="100000"/>
              </a:lnSpc>
              <a:spcBef>
                <a:spcPts val="0"/>
              </a:spcBef>
              <a:spcAft>
                <a:spcPts val="0"/>
              </a:spcAft>
              <a:buClr>
                <a:schemeClr val="dk1"/>
              </a:buClr>
              <a:buSzPts val="1400"/>
              <a:buChar char="■"/>
            </a:pPr>
            <a:r>
              <a:rPr lang="en">
                <a:solidFill>
                  <a:schemeClr val="dk1"/>
                </a:solidFill>
              </a:rPr>
              <a:t>Swagger UI - </a:t>
            </a:r>
            <a:r>
              <a:rPr lang="en" u="sng">
                <a:solidFill>
                  <a:schemeClr val="hlink"/>
                </a:solidFill>
                <a:hlinkClick r:id="rId4"/>
              </a:rPr>
              <a:t>http://localhost:8080/swagger-ui.html</a:t>
            </a:r>
            <a:endParaRPr>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a:t>
            </a:r>
            <a:endParaRPr/>
          </a:p>
        </p:txBody>
      </p:sp>
      <p:sp>
        <p:nvSpPr>
          <p:cNvPr id="766" name="Google Shape;766;p63"/>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67" name="Google Shape;767;p63"/>
          <p:cNvPicPr preferRelativeResize="0"/>
          <p:nvPr/>
        </p:nvPicPr>
        <p:blipFill rotWithShape="1">
          <a:blip r:embed="rId3">
            <a:alphaModFix/>
          </a:blip>
          <a:srcRect b="0" l="0" r="0" t="0"/>
          <a:stretch/>
        </p:blipFill>
        <p:spPr>
          <a:xfrm>
            <a:off x="1233026" y="669306"/>
            <a:ext cx="6677951" cy="39572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What do developers usually test?</a:t>
            </a:r>
            <a:endParaRPr/>
          </a:p>
        </p:txBody>
      </p:sp>
      <p:sp>
        <p:nvSpPr>
          <p:cNvPr id="312" name="Google Shape;312;p7"/>
          <p:cNvSpPr txBox="1"/>
          <p:nvPr>
            <p:ph idx="1" type="subTitle"/>
          </p:nvPr>
        </p:nvSpPr>
        <p:spPr>
          <a:xfrm>
            <a:off x="419100" y="1119843"/>
            <a:ext cx="8305800" cy="3545400"/>
          </a:xfrm>
          <a:prstGeom prst="rect">
            <a:avLst/>
          </a:prstGeom>
          <a:noFill/>
          <a:ln>
            <a:noFill/>
          </a:ln>
        </p:spPr>
        <p:txBody>
          <a:bodyPr anchorCtr="0" anchor="t" bIns="0" lIns="0" spcFirstLastPara="1" rIns="0" wrap="square" tIns="0">
            <a:noAutofit/>
          </a:bodyPr>
          <a:lstStyle/>
          <a:p>
            <a:pPr indent="-317500" lvl="0" marL="457200" rtl="0" algn="l">
              <a:lnSpc>
                <a:spcPct val="100000"/>
              </a:lnSpc>
              <a:spcBef>
                <a:spcPts val="0"/>
              </a:spcBef>
              <a:spcAft>
                <a:spcPts val="0"/>
              </a:spcAft>
              <a:buSzPts val="1400"/>
              <a:buChar char="●"/>
            </a:pPr>
            <a:r>
              <a:rPr lang="en"/>
              <a:t>A </a:t>
            </a:r>
            <a:r>
              <a:rPr b="1" lang="en">
                <a:solidFill>
                  <a:schemeClr val="accent2"/>
                </a:solidFill>
              </a:rPr>
              <a:t>unit test</a:t>
            </a:r>
            <a:r>
              <a:rPr lang="en"/>
              <a:t> is a piece of code written by a developer that executes a specific functionality in the code to be tested and asserts a certain behavior or state. A unit test targets a small unit of code, e.g., a method or a class. External dependencies should be removed from unit tests, e.g., by replacing the dependency with a test implementation or a (mock) object created by a test framework.</a:t>
            </a:r>
            <a:endParaRPr/>
          </a:p>
          <a:p>
            <a:pPr indent="0" lvl="0" marL="457200" rtl="0" algn="l">
              <a:lnSpc>
                <a:spcPct val="100000"/>
              </a:lnSpc>
              <a:spcBef>
                <a:spcPts val="0"/>
              </a:spcBef>
              <a:spcAft>
                <a:spcPts val="0"/>
              </a:spcAft>
              <a:buSzPts val="800"/>
              <a:buNone/>
            </a:pPr>
            <a:r>
              <a:t/>
            </a:r>
            <a:endParaRPr/>
          </a:p>
          <a:p>
            <a:pPr indent="-317500" lvl="0" marL="457200" rtl="0" algn="l">
              <a:lnSpc>
                <a:spcPct val="100000"/>
              </a:lnSpc>
              <a:spcBef>
                <a:spcPts val="0"/>
              </a:spcBef>
              <a:spcAft>
                <a:spcPts val="0"/>
              </a:spcAft>
              <a:buSzPts val="1400"/>
              <a:buChar char="●"/>
            </a:pPr>
            <a:r>
              <a:rPr lang="en"/>
              <a:t>An </a:t>
            </a:r>
            <a:r>
              <a:rPr b="1" lang="en">
                <a:solidFill>
                  <a:schemeClr val="accent2"/>
                </a:solidFill>
              </a:rPr>
              <a:t>integration test</a:t>
            </a:r>
            <a:r>
              <a:rPr lang="en"/>
              <a:t> aims to test the behavior of a component or the integration between a set of components. The term functional test is sometimes used as synonym for integration test. Integration tests check that the whole system works as intended, therefore they are reducing the need for intensive manual tests.</a:t>
            </a:r>
            <a:endParaRPr/>
          </a:p>
          <a:p>
            <a:pPr indent="0" lvl="0" marL="457200" rtl="0" algn="l">
              <a:lnSpc>
                <a:spcPct val="100000"/>
              </a:lnSpc>
              <a:spcBef>
                <a:spcPts val="0"/>
              </a:spcBef>
              <a:spcAft>
                <a:spcPts val="0"/>
              </a:spcAft>
              <a:buSzPts val="800"/>
              <a:buNone/>
            </a:pPr>
            <a:r>
              <a:t/>
            </a:r>
            <a:endParaRPr/>
          </a:p>
          <a:p>
            <a:pPr indent="-317500" lvl="0" marL="457200" rtl="0" algn="l">
              <a:lnSpc>
                <a:spcPct val="100000"/>
              </a:lnSpc>
              <a:spcBef>
                <a:spcPts val="0"/>
              </a:spcBef>
              <a:spcAft>
                <a:spcPts val="0"/>
              </a:spcAft>
              <a:buSzPts val="1400"/>
              <a:buFont typeface="Proxima Nova"/>
              <a:buChar char="●"/>
            </a:pPr>
            <a:r>
              <a:rPr b="1" lang="en">
                <a:solidFill>
                  <a:schemeClr val="accent2"/>
                </a:solidFill>
                <a:highlight>
                  <a:srgbClr val="FFFFFF"/>
                </a:highlight>
              </a:rPr>
              <a:t>Performance tests</a:t>
            </a:r>
            <a:r>
              <a:rPr lang="en">
                <a:solidFill>
                  <a:srgbClr val="4A4A4A"/>
                </a:solidFill>
                <a:highlight>
                  <a:srgbClr val="FFFFFF"/>
                </a:highlight>
              </a:rPr>
              <a:t> are used to benchmark software components repeatedly. Their purpose is to ensure that the code under test runs fast enough even if it’s under high load.</a:t>
            </a:r>
            <a:endParaRPr/>
          </a:p>
          <a:p>
            <a:pPr indent="0" lvl="0" marL="0" rtl="0" algn="l">
              <a:lnSpc>
                <a:spcPct val="100000"/>
              </a:lnSpc>
              <a:spcBef>
                <a:spcPts val="0"/>
              </a:spcBef>
              <a:spcAft>
                <a:spcPts val="0"/>
              </a:spcAft>
              <a:buSzPts val="800"/>
              <a:buNone/>
            </a:pPr>
            <a:r>
              <a:t/>
            </a:r>
            <a:endParaRPr/>
          </a:p>
          <a:p>
            <a:pPr indent="0" lvl="0" marL="0" rtl="0" algn="l">
              <a:lnSpc>
                <a:spcPct val="100000"/>
              </a:lnSpc>
              <a:spcBef>
                <a:spcPts val="0"/>
              </a:spcBef>
              <a:spcAft>
                <a:spcPts val="0"/>
              </a:spcAft>
              <a:buSzPts val="800"/>
              <a:buNone/>
            </a:pPr>
            <a:r>
              <a:t/>
            </a:r>
            <a:endParaRPr/>
          </a:p>
        </p:txBody>
      </p:sp>
      <p:sp>
        <p:nvSpPr>
          <p:cNvPr id="313" name="Google Shape;313;p7"/>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122cbc717d7_6_3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API documentation in SpringBoot</a:t>
            </a:r>
            <a:endParaRPr>
              <a:solidFill>
                <a:schemeClr val="dk1"/>
              </a:solidFill>
            </a:endParaRPr>
          </a:p>
        </p:txBody>
      </p:sp>
      <p:sp>
        <p:nvSpPr>
          <p:cNvPr id="773" name="Google Shape;773;g122cbc717d7_6_32"/>
          <p:cNvSpPr txBox="1"/>
          <p:nvPr>
            <p:ph idx="1" type="subTitle"/>
          </p:nvPr>
        </p:nvSpPr>
        <p:spPr>
          <a:xfrm>
            <a:off x="419100" y="911425"/>
            <a:ext cx="8305800" cy="875700"/>
          </a:xfrm>
          <a:prstGeom prst="rect">
            <a:avLst/>
          </a:prstGeom>
          <a:noFill/>
          <a:ln>
            <a:noFill/>
          </a:ln>
        </p:spPr>
        <p:txBody>
          <a:bodyPr anchorCtr="0" anchor="ctr" bIns="0" lIns="0" spcFirstLastPara="1" rIns="0" wrap="square" tIns="0">
            <a:noAutofit/>
          </a:bodyPr>
          <a:lstStyle/>
          <a:p>
            <a:pPr indent="0" lvl="0" marL="457200" rtl="0" algn="l">
              <a:lnSpc>
                <a:spcPct val="100000"/>
              </a:lnSpc>
              <a:spcBef>
                <a:spcPts val="0"/>
              </a:spcBef>
              <a:spcAft>
                <a:spcPts val="0"/>
              </a:spcAft>
              <a:buSzPts val="800"/>
              <a:buNone/>
            </a:pPr>
            <a:r>
              <a:rPr b="1" lang="en">
                <a:solidFill>
                  <a:schemeClr val="dk1"/>
                </a:solidFill>
              </a:rPr>
              <a:t>Adding </a:t>
            </a:r>
            <a:r>
              <a:rPr b="1" lang="en"/>
              <a:t>more details to our Swagger UI by using annotations:</a:t>
            </a:r>
            <a:endParaRPr b="1">
              <a:solidFill>
                <a:schemeClr val="dk1"/>
              </a:solidFill>
            </a:endParaRPr>
          </a:p>
          <a:p>
            <a:pPr indent="0" lvl="0" marL="0" rtl="0" algn="l">
              <a:lnSpc>
                <a:spcPct val="100000"/>
              </a:lnSpc>
              <a:spcBef>
                <a:spcPts val="0"/>
              </a:spcBef>
              <a:spcAft>
                <a:spcPts val="0"/>
              </a:spcAft>
              <a:buSzPts val="800"/>
              <a:buNone/>
            </a:pPr>
            <a:r>
              <a:t/>
            </a:r>
            <a:endParaRPr>
              <a:solidFill>
                <a:schemeClr val="dk1"/>
              </a:solidFill>
            </a:endParaRPr>
          </a:p>
          <a:p>
            <a:pPr indent="-317500" lvl="1" marL="914400" rtl="0" algn="l">
              <a:lnSpc>
                <a:spcPct val="100000"/>
              </a:lnSpc>
              <a:spcBef>
                <a:spcPts val="0"/>
              </a:spcBef>
              <a:spcAft>
                <a:spcPts val="0"/>
              </a:spcAft>
              <a:buSzPts val="1400"/>
              <a:buChar char="○"/>
            </a:pPr>
            <a:r>
              <a:rPr lang="en">
                <a:solidFill>
                  <a:schemeClr val="dk1"/>
                </a:solidFill>
              </a:rPr>
              <a:t>add </a:t>
            </a:r>
            <a:r>
              <a:rPr b="1" lang="en">
                <a:solidFill>
                  <a:schemeClr val="dk1"/>
                </a:solidFill>
              </a:rPr>
              <a:t>@Operation</a:t>
            </a:r>
            <a:r>
              <a:rPr lang="en">
                <a:solidFill>
                  <a:schemeClr val="dk1"/>
                </a:solidFill>
              </a:rPr>
              <a:t> and </a:t>
            </a:r>
            <a:r>
              <a:rPr b="1" lang="en">
                <a:solidFill>
                  <a:schemeClr val="dk1"/>
                </a:solidFill>
              </a:rPr>
              <a:t>@ApiResponses</a:t>
            </a:r>
            <a:r>
              <a:rPr lang="en">
                <a:solidFill>
                  <a:schemeClr val="dk1"/>
                </a:solidFill>
              </a:rPr>
              <a:t> to the </a:t>
            </a:r>
            <a:r>
              <a:rPr i="1" lang="en"/>
              <a:t>/users/{id}</a:t>
            </a:r>
            <a:r>
              <a:rPr lang="en"/>
              <a:t> endpoint in the </a:t>
            </a:r>
            <a:r>
              <a:rPr i="1" lang="en"/>
              <a:t>UserController</a:t>
            </a:r>
            <a:endParaRPr i="1">
              <a:solidFill>
                <a:schemeClr val="dk1"/>
              </a:solidFill>
            </a:endParaRPr>
          </a:p>
        </p:txBody>
      </p:sp>
      <p:sp>
        <p:nvSpPr>
          <p:cNvPr id="774" name="Google Shape;774;g122cbc717d7_6_32"/>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75" name="Google Shape;775;g122cbc717d7_6_32"/>
          <p:cNvSpPr txBox="1"/>
          <p:nvPr/>
        </p:nvSpPr>
        <p:spPr>
          <a:xfrm>
            <a:off x="580800" y="1938125"/>
            <a:ext cx="79824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100">
                <a:solidFill>
                  <a:srgbClr val="9E880D"/>
                </a:solidFill>
                <a:highlight>
                  <a:srgbClr val="FFFFFF"/>
                </a:highlight>
                <a:latin typeface="Courier New"/>
                <a:ea typeface="Courier New"/>
                <a:cs typeface="Courier New"/>
                <a:sym typeface="Courier New"/>
              </a:rPr>
              <a:t>@Operation</a:t>
            </a:r>
            <a:r>
              <a:rPr lang="en" sz="1100">
                <a:solidFill>
                  <a:srgbClr val="080808"/>
                </a:solidFill>
                <a:highlight>
                  <a:srgbClr val="FFFFFF"/>
                </a:highlight>
                <a:latin typeface="Courier New"/>
                <a:ea typeface="Courier New"/>
                <a:cs typeface="Courier New"/>
                <a:sym typeface="Courier New"/>
              </a:rPr>
              <a:t>(summary = </a:t>
            </a:r>
            <a:r>
              <a:rPr lang="en" sz="1100">
                <a:solidFill>
                  <a:srgbClr val="067D17"/>
                </a:solidFill>
                <a:highlight>
                  <a:srgbClr val="FFFFFF"/>
                </a:highlight>
                <a:latin typeface="Courier New"/>
                <a:ea typeface="Courier New"/>
                <a:cs typeface="Courier New"/>
                <a:sym typeface="Courier New"/>
              </a:rPr>
              <a:t>"Get a user by its id"</a:t>
            </a:r>
            <a:r>
              <a:rPr lang="en"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1" lang="en" sz="1100">
                <a:solidFill>
                  <a:srgbClr val="9E880D"/>
                </a:solidFill>
                <a:highlight>
                  <a:srgbClr val="FFFFFF"/>
                </a:highlight>
                <a:latin typeface="Courier New"/>
                <a:ea typeface="Courier New"/>
                <a:cs typeface="Courier New"/>
                <a:sym typeface="Courier New"/>
              </a:rPr>
              <a:t>@ApiResponses</a:t>
            </a:r>
            <a:r>
              <a:rPr lang="en" sz="1100">
                <a:solidFill>
                  <a:srgbClr val="080808"/>
                </a:solidFill>
                <a:highlight>
                  <a:srgbClr val="FFFFFF"/>
                </a:highlight>
                <a:latin typeface="Courier New"/>
                <a:ea typeface="Courier New"/>
                <a:cs typeface="Courier New"/>
                <a:sym typeface="Courier New"/>
              </a:rPr>
              <a:t>(value = {</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a:t>
            </a:r>
            <a:r>
              <a:rPr lang="en" sz="1100">
                <a:solidFill>
                  <a:srgbClr val="9E880D"/>
                </a:solidFill>
                <a:highlight>
                  <a:srgbClr val="FFFFFF"/>
                </a:highlight>
                <a:latin typeface="Courier New"/>
                <a:ea typeface="Courier New"/>
                <a:cs typeface="Courier New"/>
                <a:sym typeface="Courier New"/>
              </a:rPr>
              <a:t>@ApiResponse</a:t>
            </a:r>
            <a:r>
              <a:rPr lang="en" sz="1100">
                <a:solidFill>
                  <a:srgbClr val="080808"/>
                </a:solidFill>
                <a:highlight>
                  <a:srgbClr val="FFFFFF"/>
                </a:highlight>
                <a:latin typeface="Courier New"/>
                <a:ea typeface="Courier New"/>
                <a:cs typeface="Courier New"/>
                <a:sym typeface="Courier New"/>
              </a:rPr>
              <a:t>(responseCode = </a:t>
            </a:r>
            <a:r>
              <a:rPr lang="en" sz="1100">
                <a:solidFill>
                  <a:srgbClr val="067D17"/>
                </a:solidFill>
                <a:highlight>
                  <a:srgbClr val="FFFFFF"/>
                </a:highlight>
                <a:latin typeface="Courier New"/>
                <a:ea typeface="Courier New"/>
                <a:cs typeface="Courier New"/>
                <a:sym typeface="Courier New"/>
              </a:rPr>
              <a:t>"200"</a:t>
            </a:r>
            <a:r>
              <a:rPr lang="en" sz="1100">
                <a:solidFill>
                  <a:srgbClr val="080808"/>
                </a:solidFill>
                <a:highlight>
                  <a:srgbClr val="FFFFFF"/>
                </a:highlight>
                <a:latin typeface="Courier New"/>
                <a:ea typeface="Courier New"/>
                <a:cs typeface="Courier New"/>
                <a:sym typeface="Courier New"/>
              </a:rPr>
              <a:t>, description = </a:t>
            </a:r>
            <a:r>
              <a:rPr lang="en" sz="1100">
                <a:solidFill>
                  <a:srgbClr val="067D17"/>
                </a:solidFill>
                <a:highlight>
                  <a:srgbClr val="FFFFFF"/>
                </a:highlight>
                <a:latin typeface="Courier New"/>
                <a:ea typeface="Courier New"/>
                <a:cs typeface="Courier New"/>
                <a:sym typeface="Courier New"/>
              </a:rPr>
              <a:t>"Found the user"</a:t>
            </a:r>
            <a:r>
              <a:rPr lang="en"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content = { </a:t>
            </a:r>
            <a:r>
              <a:rPr lang="en" sz="1100">
                <a:solidFill>
                  <a:srgbClr val="9E880D"/>
                </a:solidFill>
                <a:highlight>
                  <a:srgbClr val="FFFFFF"/>
                </a:highlight>
                <a:latin typeface="Courier New"/>
                <a:ea typeface="Courier New"/>
                <a:cs typeface="Courier New"/>
                <a:sym typeface="Courier New"/>
              </a:rPr>
              <a:t>@Content</a:t>
            </a:r>
            <a:r>
              <a:rPr lang="en" sz="1100">
                <a:solidFill>
                  <a:srgbClr val="080808"/>
                </a:solidFill>
                <a:highlight>
                  <a:srgbClr val="FFFFFF"/>
                </a:highlight>
                <a:latin typeface="Courier New"/>
                <a:ea typeface="Courier New"/>
                <a:cs typeface="Courier New"/>
                <a:sym typeface="Courier New"/>
              </a:rPr>
              <a:t>(mediaType = </a:t>
            </a:r>
            <a:r>
              <a:rPr lang="en" sz="1100">
                <a:solidFill>
                  <a:srgbClr val="067D17"/>
                </a:solidFill>
                <a:highlight>
                  <a:srgbClr val="FFFFFF"/>
                </a:highlight>
                <a:latin typeface="Courier New"/>
                <a:ea typeface="Courier New"/>
                <a:cs typeface="Courier New"/>
                <a:sym typeface="Courier New"/>
              </a:rPr>
              <a:t>"application/json"</a:t>
            </a:r>
            <a:r>
              <a:rPr lang="en"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schema = </a:t>
            </a:r>
            <a:r>
              <a:rPr lang="en" sz="1100">
                <a:solidFill>
                  <a:srgbClr val="9E880D"/>
                </a:solidFill>
                <a:highlight>
                  <a:srgbClr val="FFFFFF"/>
                </a:highlight>
                <a:latin typeface="Courier New"/>
                <a:ea typeface="Courier New"/>
                <a:cs typeface="Courier New"/>
                <a:sym typeface="Courier New"/>
              </a:rPr>
              <a:t>@Schema</a:t>
            </a:r>
            <a:r>
              <a:rPr lang="en" sz="1100">
                <a:solidFill>
                  <a:srgbClr val="080808"/>
                </a:solidFill>
                <a:highlight>
                  <a:srgbClr val="FFFFFF"/>
                </a:highlight>
                <a:latin typeface="Courier New"/>
                <a:ea typeface="Courier New"/>
                <a:cs typeface="Courier New"/>
                <a:sym typeface="Courier New"/>
              </a:rPr>
              <a:t>(implementation = </a:t>
            </a:r>
            <a:r>
              <a:rPr lang="en" sz="1100">
                <a:solidFill>
                  <a:schemeClr val="dk1"/>
                </a:solidFill>
                <a:highlight>
                  <a:srgbClr val="FFFFFF"/>
                </a:highlight>
                <a:latin typeface="Courier New"/>
                <a:ea typeface="Courier New"/>
                <a:cs typeface="Courier New"/>
                <a:sym typeface="Courier New"/>
              </a:rPr>
              <a:t>User</a:t>
            </a:r>
            <a:r>
              <a:rPr lang="en" sz="1100">
                <a:solidFill>
                  <a:srgbClr val="080808"/>
                </a:solidFill>
                <a:highlight>
                  <a:srgbClr val="FFFFFF"/>
                </a:highlight>
                <a:latin typeface="Courier New"/>
                <a:ea typeface="Courier New"/>
                <a:cs typeface="Courier New"/>
                <a:sym typeface="Courier New"/>
              </a:rPr>
              <a:t>.</a:t>
            </a:r>
            <a:r>
              <a:rPr lang="en" sz="1100">
                <a:solidFill>
                  <a:srgbClr val="0033B3"/>
                </a:solidFill>
                <a:highlight>
                  <a:srgbClr val="FFFFFF"/>
                </a:highlight>
                <a:latin typeface="Courier New"/>
                <a:ea typeface="Courier New"/>
                <a:cs typeface="Courier New"/>
                <a:sym typeface="Courier New"/>
              </a:rPr>
              <a:t>class</a:t>
            </a:r>
            <a:r>
              <a:rPr lang="en" sz="1100">
                <a:solidFill>
                  <a:srgbClr val="080808"/>
                </a:solidFill>
                <a:highlight>
                  <a:srgbClr val="FFFFFF"/>
                </a:highlight>
                <a:latin typeface="Courier New"/>
                <a:ea typeface="Courier New"/>
                <a:cs typeface="Courier New"/>
                <a:sym typeface="Courier New"/>
              </a:rPr>
              <a:t>)) }),</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a:t>
            </a:r>
            <a:r>
              <a:rPr lang="en" sz="1100">
                <a:solidFill>
                  <a:srgbClr val="9E880D"/>
                </a:solidFill>
                <a:highlight>
                  <a:srgbClr val="FFFFFF"/>
                </a:highlight>
                <a:latin typeface="Courier New"/>
                <a:ea typeface="Courier New"/>
                <a:cs typeface="Courier New"/>
                <a:sym typeface="Courier New"/>
              </a:rPr>
              <a:t>@ApiResponse</a:t>
            </a:r>
            <a:r>
              <a:rPr lang="en" sz="1100">
                <a:solidFill>
                  <a:srgbClr val="080808"/>
                </a:solidFill>
                <a:highlight>
                  <a:srgbClr val="FFFFFF"/>
                </a:highlight>
                <a:latin typeface="Courier New"/>
                <a:ea typeface="Courier New"/>
                <a:cs typeface="Courier New"/>
                <a:sym typeface="Courier New"/>
              </a:rPr>
              <a:t>(responseCode = </a:t>
            </a:r>
            <a:r>
              <a:rPr lang="en" sz="1100">
                <a:solidFill>
                  <a:srgbClr val="067D17"/>
                </a:solidFill>
                <a:highlight>
                  <a:srgbClr val="FFFFFF"/>
                </a:highlight>
                <a:latin typeface="Courier New"/>
                <a:ea typeface="Courier New"/>
                <a:cs typeface="Courier New"/>
                <a:sym typeface="Courier New"/>
              </a:rPr>
              <a:t>"400"</a:t>
            </a:r>
            <a:r>
              <a:rPr lang="en" sz="1100">
                <a:solidFill>
                  <a:srgbClr val="080808"/>
                </a:solidFill>
                <a:highlight>
                  <a:srgbClr val="FFFFFF"/>
                </a:highlight>
                <a:latin typeface="Courier New"/>
                <a:ea typeface="Courier New"/>
                <a:cs typeface="Courier New"/>
                <a:sym typeface="Courier New"/>
              </a:rPr>
              <a:t>, description = </a:t>
            </a:r>
            <a:r>
              <a:rPr lang="en" sz="1100">
                <a:solidFill>
                  <a:srgbClr val="067D17"/>
                </a:solidFill>
                <a:highlight>
                  <a:srgbClr val="FFFFFF"/>
                </a:highlight>
                <a:latin typeface="Courier New"/>
                <a:ea typeface="Courier New"/>
                <a:cs typeface="Courier New"/>
                <a:sym typeface="Courier New"/>
              </a:rPr>
              <a:t>"Invalid id supplied"</a:t>
            </a:r>
            <a:r>
              <a:rPr lang="en"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content = </a:t>
            </a:r>
            <a:r>
              <a:rPr lang="en" sz="1100">
                <a:solidFill>
                  <a:srgbClr val="9E880D"/>
                </a:solidFill>
                <a:highlight>
                  <a:srgbClr val="FFFFFF"/>
                </a:highlight>
                <a:latin typeface="Courier New"/>
                <a:ea typeface="Courier New"/>
                <a:cs typeface="Courier New"/>
                <a:sym typeface="Courier New"/>
              </a:rPr>
              <a:t>@Content</a:t>
            </a:r>
            <a:r>
              <a:rPr lang="en"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a:t>
            </a:r>
            <a:r>
              <a:rPr lang="en" sz="1100">
                <a:solidFill>
                  <a:srgbClr val="9E880D"/>
                </a:solidFill>
                <a:highlight>
                  <a:srgbClr val="FFFFFF"/>
                </a:highlight>
                <a:latin typeface="Courier New"/>
                <a:ea typeface="Courier New"/>
                <a:cs typeface="Courier New"/>
                <a:sym typeface="Courier New"/>
              </a:rPr>
              <a:t>@ApiResponse</a:t>
            </a:r>
            <a:r>
              <a:rPr lang="en" sz="1100">
                <a:solidFill>
                  <a:srgbClr val="080808"/>
                </a:solidFill>
                <a:highlight>
                  <a:srgbClr val="FFFFFF"/>
                </a:highlight>
                <a:latin typeface="Courier New"/>
                <a:ea typeface="Courier New"/>
                <a:cs typeface="Courier New"/>
                <a:sym typeface="Courier New"/>
              </a:rPr>
              <a:t>(responseCode = </a:t>
            </a:r>
            <a:r>
              <a:rPr lang="en" sz="1100">
                <a:solidFill>
                  <a:srgbClr val="067D17"/>
                </a:solidFill>
                <a:highlight>
                  <a:srgbClr val="FFFFFF"/>
                </a:highlight>
                <a:latin typeface="Courier New"/>
                <a:ea typeface="Courier New"/>
                <a:cs typeface="Courier New"/>
                <a:sym typeface="Courier New"/>
              </a:rPr>
              <a:t>"404"</a:t>
            </a:r>
            <a:r>
              <a:rPr lang="en" sz="1100">
                <a:solidFill>
                  <a:srgbClr val="080808"/>
                </a:solidFill>
                <a:highlight>
                  <a:srgbClr val="FFFFFF"/>
                </a:highlight>
                <a:latin typeface="Courier New"/>
                <a:ea typeface="Courier New"/>
                <a:cs typeface="Courier New"/>
                <a:sym typeface="Courier New"/>
              </a:rPr>
              <a:t>, description = </a:t>
            </a:r>
            <a:r>
              <a:rPr lang="en" sz="1100">
                <a:solidFill>
                  <a:srgbClr val="067D17"/>
                </a:solidFill>
                <a:highlight>
                  <a:srgbClr val="FFFFFF"/>
                </a:highlight>
                <a:latin typeface="Courier New"/>
                <a:ea typeface="Courier New"/>
                <a:cs typeface="Courier New"/>
                <a:sym typeface="Courier New"/>
              </a:rPr>
              <a:t>"User not found"</a:t>
            </a:r>
            <a:r>
              <a:rPr lang="en"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content = </a:t>
            </a:r>
            <a:r>
              <a:rPr lang="en" sz="1100">
                <a:solidFill>
                  <a:srgbClr val="9E880D"/>
                </a:solidFill>
                <a:highlight>
                  <a:srgbClr val="FFFFFF"/>
                </a:highlight>
                <a:latin typeface="Courier New"/>
                <a:ea typeface="Courier New"/>
                <a:cs typeface="Courier New"/>
                <a:sym typeface="Courier New"/>
              </a:rPr>
              <a:t>@Content</a:t>
            </a:r>
            <a:r>
              <a:rPr lang="en" sz="1100">
                <a:solidFill>
                  <a:srgbClr val="080808"/>
                </a:solidFill>
                <a:highlight>
                  <a:srgbClr val="FFFFFF"/>
                </a:highlight>
                <a:latin typeface="Courier New"/>
                <a:ea typeface="Courier New"/>
                <a:cs typeface="Courier New"/>
                <a:sym typeface="Courier New"/>
              </a:rPr>
              <a:t>) })</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9E880D"/>
                </a:solidFill>
                <a:highlight>
                  <a:srgbClr val="FFFFFF"/>
                </a:highlight>
                <a:latin typeface="Courier New"/>
                <a:ea typeface="Courier New"/>
                <a:cs typeface="Courier New"/>
                <a:sym typeface="Courier New"/>
              </a:rPr>
              <a:t>@GetMapping</a:t>
            </a:r>
            <a:r>
              <a:rPr lang="en" sz="1100">
                <a:solidFill>
                  <a:srgbClr val="080808"/>
                </a:solidFill>
                <a:highlight>
                  <a:srgbClr val="FFFFFF"/>
                </a:highlight>
                <a:latin typeface="Courier New"/>
                <a:ea typeface="Courier New"/>
                <a:cs typeface="Courier New"/>
                <a:sym typeface="Courier New"/>
              </a:rPr>
              <a:t>(value = </a:t>
            </a:r>
            <a:r>
              <a:rPr lang="en" sz="1100">
                <a:solidFill>
                  <a:srgbClr val="067D17"/>
                </a:solidFill>
                <a:highlight>
                  <a:srgbClr val="FFFFFF"/>
                </a:highlight>
                <a:latin typeface="Courier New"/>
                <a:ea typeface="Courier New"/>
                <a:cs typeface="Courier New"/>
                <a:sym typeface="Courier New"/>
              </a:rPr>
              <a:t>"</a:t>
            </a:r>
            <a:r>
              <a:rPr b="1" lang="en" sz="1100">
                <a:solidFill>
                  <a:srgbClr val="067D17"/>
                </a:solidFill>
                <a:highlight>
                  <a:srgbClr val="FFFFFF"/>
                </a:highlight>
                <a:latin typeface="Courier New"/>
                <a:ea typeface="Courier New"/>
                <a:cs typeface="Courier New"/>
                <a:sym typeface="Courier New"/>
              </a:rPr>
              <a:t>/users/{id}</a:t>
            </a:r>
            <a:r>
              <a:rPr lang="en" sz="1100">
                <a:solidFill>
                  <a:srgbClr val="067D17"/>
                </a:solidFill>
                <a:highlight>
                  <a:srgbClr val="FFFFFF"/>
                </a:highlight>
                <a:latin typeface="Courier New"/>
                <a:ea typeface="Courier New"/>
                <a:cs typeface="Courier New"/>
                <a:sym typeface="Courier New"/>
              </a:rPr>
              <a:t>"</a:t>
            </a:r>
            <a:r>
              <a:rPr lang="en" sz="1100">
                <a:solidFill>
                  <a:srgbClr val="080808"/>
                </a:solidFill>
                <a:highlight>
                  <a:srgbClr val="FFFFFF"/>
                </a:highlight>
                <a:latin typeface="Courier New"/>
                <a:ea typeface="Courier New"/>
                <a:cs typeface="Courier New"/>
                <a:sym typeface="Courier New"/>
              </a:rPr>
              <a:t>, produces = </a:t>
            </a:r>
            <a:r>
              <a:rPr lang="en" sz="1100">
                <a:solidFill>
                  <a:schemeClr val="dk1"/>
                </a:solidFill>
                <a:highlight>
                  <a:srgbClr val="FFFFFF"/>
                </a:highlight>
                <a:latin typeface="Courier New"/>
                <a:ea typeface="Courier New"/>
                <a:cs typeface="Courier New"/>
                <a:sym typeface="Courier New"/>
              </a:rPr>
              <a:t>MediaType</a:t>
            </a:r>
            <a:r>
              <a:rPr lang="en" sz="1100">
                <a:solidFill>
                  <a:srgbClr val="080808"/>
                </a:solidFill>
                <a:highlight>
                  <a:srgbClr val="FFFFFF"/>
                </a:highlight>
                <a:latin typeface="Courier New"/>
                <a:ea typeface="Courier New"/>
                <a:cs typeface="Courier New"/>
                <a:sym typeface="Courier New"/>
              </a:rPr>
              <a:t>.</a:t>
            </a:r>
            <a:r>
              <a:rPr i="1" lang="en" sz="1100">
                <a:solidFill>
                  <a:srgbClr val="871094"/>
                </a:solidFill>
                <a:highlight>
                  <a:srgbClr val="FFFFFF"/>
                </a:highlight>
                <a:latin typeface="Courier New"/>
                <a:ea typeface="Courier New"/>
                <a:cs typeface="Courier New"/>
                <a:sym typeface="Courier New"/>
              </a:rPr>
              <a:t>APPLICATION_JSON_VALUE</a:t>
            </a:r>
            <a:r>
              <a:rPr lang="en"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033B3"/>
                </a:solidFill>
                <a:highlight>
                  <a:srgbClr val="FFFFFF"/>
                </a:highlight>
                <a:latin typeface="Courier New"/>
                <a:ea typeface="Courier New"/>
                <a:cs typeface="Courier New"/>
                <a:sym typeface="Courier New"/>
              </a:rPr>
              <a:t>public </a:t>
            </a:r>
            <a:r>
              <a:rPr lang="en" sz="1100">
                <a:solidFill>
                  <a:schemeClr val="dk1"/>
                </a:solidFill>
                <a:highlight>
                  <a:srgbClr val="FFFFFF"/>
                </a:highlight>
                <a:latin typeface="Courier New"/>
                <a:ea typeface="Courier New"/>
                <a:cs typeface="Courier New"/>
                <a:sym typeface="Courier New"/>
              </a:rPr>
              <a:t>User </a:t>
            </a:r>
            <a:r>
              <a:rPr lang="en" sz="1100">
                <a:solidFill>
                  <a:srgbClr val="00627A"/>
                </a:solidFill>
                <a:highlight>
                  <a:srgbClr val="FFFFFF"/>
                </a:highlight>
                <a:latin typeface="Courier New"/>
                <a:ea typeface="Courier New"/>
                <a:cs typeface="Courier New"/>
                <a:sym typeface="Courier New"/>
              </a:rPr>
              <a:t>getUserById</a:t>
            </a:r>
            <a:r>
              <a:rPr lang="en" sz="1100">
                <a:solidFill>
                  <a:srgbClr val="080808"/>
                </a:solidFill>
                <a:highlight>
                  <a:srgbClr val="FFFFFF"/>
                </a:highlight>
                <a:latin typeface="Courier New"/>
                <a:ea typeface="Courier New"/>
                <a:cs typeface="Courier New"/>
                <a:sym typeface="Courier New"/>
              </a:rPr>
              <a:t>(</a:t>
            </a:r>
            <a:r>
              <a:rPr lang="en" sz="1100">
                <a:solidFill>
                  <a:srgbClr val="9E880D"/>
                </a:solidFill>
                <a:highlight>
                  <a:srgbClr val="FFFFFF"/>
                </a:highlight>
                <a:latin typeface="Courier New"/>
                <a:ea typeface="Courier New"/>
                <a:cs typeface="Courier New"/>
                <a:sym typeface="Courier New"/>
              </a:rPr>
              <a:t>@PathVariable </a:t>
            </a:r>
            <a:r>
              <a:rPr lang="en" sz="1100">
                <a:solidFill>
                  <a:schemeClr val="dk1"/>
                </a:solidFill>
                <a:highlight>
                  <a:srgbClr val="FFFFFF"/>
                </a:highlight>
                <a:latin typeface="Courier New"/>
                <a:ea typeface="Courier New"/>
                <a:cs typeface="Courier New"/>
                <a:sym typeface="Courier New"/>
              </a:rPr>
              <a:t>Integer </a:t>
            </a:r>
            <a:r>
              <a:rPr lang="en" sz="1100">
                <a:solidFill>
                  <a:srgbClr val="080808"/>
                </a:solidFill>
                <a:highlight>
                  <a:srgbClr val="FFFFFF"/>
                </a:highlight>
                <a:latin typeface="Courier New"/>
                <a:ea typeface="Courier New"/>
                <a:cs typeface="Courier New"/>
                <a:sym typeface="Courier New"/>
              </a:rPr>
              <a:t>id) {</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   </a:t>
            </a:r>
            <a:r>
              <a:rPr lang="en" sz="1100">
                <a:solidFill>
                  <a:srgbClr val="0033B3"/>
                </a:solidFill>
                <a:highlight>
                  <a:srgbClr val="FFFFFF"/>
                </a:highlight>
                <a:latin typeface="Courier New"/>
                <a:ea typeface="Courier New"/>
                <a:cs typeface="Courier New"/>
                <a:sym typeface="Courier New"/>
              </a:rPr>
              <a:t>return </a:t>
            </a:r>
            <a:r>
              <a:rPr lang="en" sz="1100">
                <a:solidFill>
                  <a:srgbClr val="871094"/>
                </a:solidFill>
                <a:highlight>
                  <a:srgbClr val="FFFFFF"/>
                </a:highlight>
                <a:latin typeface="Courier New"/>
                <a:ea typeface="Courier New"/>
                <a:cs typeface="Courier New"/>
                <a:sym typeface="Courier New"/>
              </a:rPr>
              <a:t>userService</a:t>
            </a:r>
            <a:r>
              <a:rPr lang="en" sz="1100">
                <a:solidFill>
                  <a:srgbClr val="080808"/>
                </a:solidFill>
                <a:highlight>
                  <a:srgbClr val="FFFFFF"/>
                </a:highlight>
                <a:latin typeface="Courier New"/>
                <a:ea typeface="Courier New"/>
                <a:cs typeface="Courier New"/>
                <a:sym typeface="Courier New"/>
              </a:rPr>
              <a:t>.getUserById(id);</a:t>
            </a:r>
            <a:endParaRPr sz="1100">
              <a:solidFill>
                <a:srgbClr val="080808"/>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7"/>
          <p:cNvSpPr txBox="1"/>
          <p:nvPr>
            <p:ph type="title"/>
          </p:nvPr>
        </p:nvSpPr>
        <p:spPr>
          <a:xfrm>
            <a:off x="433425" y="975300"/>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rPr lang="en"/>
              <a:t>Lab exercises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Lab exercises</a:t>
            </a:r>
            <a:endParaRPr/>
          </a:p>
        </p:txBody>
      </p:sp>
      <p:sp>
        <p:nvSpPr>
          <p:cNvPr id="786" name="Google Shape;786;p68"/>
          <p:cNvSpPr txBox="1"/>
          <p:nvPr>
            <p:ph idx="1" type="body"/>
          </p:nvPr>
        </p:nvSpPr>
        <p:spPr>
          <a:xfrm>
            <a:off x="419100" y="844225"/>
            <a:ext cx="8327700" cy="3759000"/>
          </a:xfrm>
          <a:prstGeom prst="rect">
            <a:avLst/>
          </a:prstGeom>
          <a:noFill/>
          <a:ln>
            <a:noFill/>
          </a:ln>
        </p:spPr>
        <p:txBody>
          <a:bodyPr anchorCtr="0" anchor="t" bIns="0" lIns="0" spcFirstLastPara="1" rIns="0" wrap="square" tIns="0">
            <a:noAutofit/>
          </a:bodyPr>
          <a:lstStyle/>
          <a:p>
            <a:pPr indent="-317500" lvl="0" marL="457200" rtl="0" algn="l">
              <a:lnSpc>
                <a:spcPct val="115000"/>
              </a:lnSpc>
              <a:spcBef>
                <a:spcPts val="600"/>
              </a:spcBef>
              <a:spcAft>
                <a:spcPts val="0"/>
              </a:spcAft>
              <a:buClr>
                <a:srgbClr val="000000"/>
              </a:buClr>
              <a:buSzPts val="1400"/>
              <a:buAutoNum type="arabicPeriod"/>
            </a:pPr>
            <a:r>
              <a:rPr lang="en">
                <a:solidFill>
                  <a:srgbClr val="000000"/>
                </a:solidFill>
              </a:rPr>
              <a:t>Tests</a:t>
            </a:r>
            <a:endParaRPr>
              <a:solidFill>
                <a:srgbClr val="000000"/>
              </a:solidFill>
            </a:endParaRPr>
          </a:p>
          <a:p>
            <a:pPr indent="-304800" lvl="1" marL="914400" rtl="0" algn="l">
              <a:lnSpc>
                <a:spcPct val="115000"/>
              </a:lnSpc>
              <a:spcBef>
                <a:spcPts val="0"/>
              </a:spcBef>
              <a:spcAft>
                <a:spcPts val="0"/>
              </a:spcAft>
              <a:buClr>
                <a:srgbClr val="000000"/>
              </a:buClr>
              <a:buSzPts val="1200"/>
              <a:buAutoNum type="alphaLcPeriod"/>
            </a:pPr>
            <a:r>
              <a:rPr lang="en">
                <a:solidFill>
                  <a:srgbClr val="000000"/>
                </a:solidFill>
              </a:rPr>
              <a:t>Add unit tests for your services and repositories</a:t>
            </a:r>
            <a:endParaRPr>
              <a:solidFill>
                <a:srgbClr val="000000"/>
              </a:solidFill>
            </a:endParaRPr>
          </a:p>
          <a:p>
            <a:pPr indent="-304800" lvl="1" marL="914400" rtl="0" algn="l">
              <a:lnSpc>
                <a:spcPct val="115000"/>
              </a:lnSpc>
              <a:spcBef>
                <a:spcPts val="0"/>
              </a:spcBef>
              <a:spcAft>
                <a:spcPts val="0"/>
              </a:spcAft>
              <a:buClr>
                <a:srgbClr val="000000"/>
              </a:buClr>
              <a:buSzPts val="1200"/>
              <a:buAutoNum type="alphaLcPeriod"/>
            </a:pPr>
            <a:r>
              <a:rPr lang="en">
                <a:solidFill>
                  <a:srgbClr val="000000"/>
                </a:solidFill>
              </a:rPr>
              <a:t>Add integration tests for your controllers</a:t>
            </a:r>
            <a:endParaRPr>
              <a:solidFill>
                <a:srgbClr val="000000"/>
              </a:solidFill>
            </a:endParaRPr>
          </a:p>
          <a:p>
            <a:pPr indent="0" lvl="0" marL="914400" rtl="0" algn="l">
              <a:lnSpc>
                <a:spcPct val="115000"/>
              </a:lnSpc>
              <a:spcBef>
                <a:spcPts val="600"/>
              </a:spcBef>
              <a:spcAft>
                <a:spcPts val="0"/>
              </a:spcAft>
              <a:buSzPts val="1800"/>
              <a:buNone/>
            </a:pPr>
            <a:r>
              <a:t/>
            </a:r>
            <a:endParaRPr>
              <a:solidFill>
                <a:srgbClr val="000000"/>
              </a:solidFill>
            </a:endParaRPr>
          </a:p>
          <a:p>
            <a:pPr indent="-317500" lvl="0" marL="457200" rtl="0" algn="l">
              <a:lnSpc>
                <a:spcPct val="115000"/>
              </a:lnSpc>
              <a:spcBef>
                <a:spcPts val="600"/>
              </a:spcBef>
              <a:spcAft>
                <a:spcPts val="0"/>
              </a:spcAft>
              <a:buClr>
                <a:srgbClr val="000000"/>
              </a:buClr>
              <a:buSzPts val="1400"/>
              <a:buAutoNum type="arabicPeriod"/>
            </a:pPr>
            <a:r>
              <a:rPr lang="en">
                <a:solidFill>
                  <a:srgbClr val="000000"/>
                </a:solidFill>
              </a:rPr>
              <a:t>OpenAPI 3</a:t>
            </a:r>
            <a:endParaRPr>
              <a:solidFill>
                <a:srgbClr val="000000"/>
              </a:solidFill>
            </a:endParaRPr>
          </a:p>
          <a:p>
            <a:pPr indent="-304800" lvl="1" marL="914400" rtl="0" algn="l">
              <a:lnSpc>
                <a:spcPct val="115000"/>
              </a:lnSpc>
              <a:spcBef>
                <a:spcPts val="0"/>
              </a:spcBef>
              <a:spcAft>
                <a:spcPts val="0"/>
              </a:spcAft>
              <a:buClr>
                <a:srgbClr val="000000"/>
              </a:buClr>
              <a:buSzPts val="1200"/>
              <a:buAutoNum type="alphaLcPeriod" startAt="2"/>
            </a:pPr>
            <a:r>
              <a:rPr lang="en">
                <a:solidFill>
                  <a:srgbClr val="000000"/>
                </a:solidFill>
              </a:rPr>
              <a:t>Add OpenAPI 3.0.0 dependency</a:t>
            </a:r>
            <a:endParaRPr>
              <a:solidFill>
                <a:srgbClr val="000000"/>
              </a:solidFill>
            </a:endParaRPr>
          </a:p>
          <a:p>
            <a:pPr indent="-304800" lvl="1" marL="914400" rtl="0" algn="l">
              <a:lnSpc>
                <a:spcPct val="115000"/>
              </a:lnSpc>
              <a:spcBef>
                <a:spcPts val="0"/>
              </a:spcBef>
              <a:spcAft>
                <a:spcPts val="0"/>
              </a:spcAft>
              <a:buClr>
                <a:srgbClr val="000000"/>
              </a:buClr>
              <a:buSzPts val="1200"/>
              <a:buAutoNum type="alphaLcPeriod" startAt="2"/>
            </a:pPr>
            <a:r>
              <a:rPr lang="en">
                <a:solidFill>
                  <a:srgbClr val="000000"/>
                </a:solidFill>
              </a:rPr>
              <a:t>Add a config class which will enable OAS</a:t>
            </a:r>
            <a:endParaRPr>
              <a:solidFill>
                <a:srgbClr val="000000"/>
              </a:solidFill>
            </a:endParaRPr>
          </a:p>
          <a:p>
            <a:pPr indent="-304800" lvl="1" marL="914400" rtl="0" algn="l">
              <a:lnSpc>
                <a:spcPct val="115000"/>
              </a:lnSpc>
              <a:spcBef>
                <a:spcPts val="0"/>
              </a:spcBef>
              <a:spcAft>
                <a:spcPts val="0"/>
              </a:spcAft>
              <a:buClr>
                <a:srgbClr val="000000"/>
              </a:buClr>
              <a:buSzPts val="1200"/>
              <a:buAutoNum type="alphaLcPeriod" startAt="2"/>
            </a:pPr>
            <a:r>
              <a:rPr lang="en">
                <a:solidFill>
                  <a:srgbClr val="000000"/>
                </a:solidFill>
              </a:rPr>
              <a:t>Test in the browser - you must obtain the JSON with OpenAPI documentation</a:t>
            </a:r>
            <a:endParaRPr>
              <a:solidFill>
                <a:srgbClr val="000000"/>
              </a:solidFill>
            </a:endParaRPr>
          </a:p>
          <a:p>
            <a:pPr indent="-304800" lvl="1" marL="914400" rtl="0" algn="l">
              <a:lnSpc>
                <a:spcPct val="115000"/>
              </a:lnSpc>
              <a:spcBef>
                <a:spcPts val="0"/>
              </a:spcBef>
              <a:spcAft>
                <a:spcPts val="0"/>
              </a:spcAft>
              <a:buClr>
                <a:srgbClr val="000000"/>
              </a:buClr>
              <a:buSzPts val="1200"/>
              <a:buAutoNum type="alphaLcPeriod" startAt="2"/>
            </a:pPr>
            <a:r>
              <a:rPr lang="en">
                <a:solidFill>
                  <a:srgbClr val="000000"/>
                </a:solidFill>
              </a:rPr>
              <a:t>Add Swagger UI 3.0.0 dependency</a:t>
            </a:r>
            <a:endParaRPr>
              <a:solidFill>
                <a:srgbClr val="000000"/>
              </a:solidFill>
            </a:endParaRPr>
          </a:p>
          <a:p>
            <a:pPr indent="-304800" lvl="1" marL="914400" rtl="0" algn="l">
              <a:lnSpc>
                <a:spcPct val="115000"/>
              </a:lnSpc>
              <a:spcBef>
                <a:spcPts val="0"/>
              </a:spcBef>
              <a:spcAft>
                <a:spcPts val="0"/>
              </a:spcAft>
              <a:buClr>
                <a:srgbClr val="000000"/>
              </a:buClr>
              <a:buSzPts val="1200"/>
              <a:buAutoNum type="alphaLcPeriod" startAt="2"/>
            </a:pPr>
            <a:r>
              <a:rPr lang="en">
                <a:solidFill>
                  <a:srgbClr val="000000"/>
                </a:solidFill>
              </a:rPr>
              <a:t>Add the config class which implements WebMvcConfigurer</a:t>
            </a:r>
            <a:endParaRPr>
              <a:solidFill>
                <a:srgbClr val="000000"/>
              </a:solidFill>
            </a:endParaRPr>
          </a:p>
          <a:p>
            <a:pPr indent="-304800" lvl="1" marL="914400" rtl="0" algn="l">
              <a:lnSpc>
                <a:spcPct val="115000"/>
              </a:lnSpc>
              <a:spcBef>
                <a:spcPts val="0"/>
              </a:spcBef>
              <a:spcAft>
                <a:spcPts val="0"/>
              </a:spcAft>
              <a:buClr>
                <a:srgbClr val="000000"/>
              </a:buClr>
              <a:buSzPts val="1200"/>
              <a:buAutoNum type="alphaLcPeriod" startAt="2"/>
            </a:pPr>
            <a:r>
              <a:rPr lang="en">
                <a:solidFill>
                  <a:srgbClr val="000000"/>
                </a:solidFill>
              </a:rPr>
              <a:t>Test the endpoints for creating user and display posts from the Swagger UI page of your application</a:t>
            </a:r>
            <a:endParaRPr>
              <a:solidFill>
                <a:srgbClr val="000000"/>
              </a:solidFill>
            </a:endParaRPr>
          </a:p>
          <a:p>
            <a:pPr indent="0" lvl="0" marL="0" rtl="0" algn="l">
              <a:lnSpc>
                <a:spcPct val="115000"/>
              </a:lnSpc>
              <a:spcBef>
                <a:spcPts val="600"/>
              </a:spcBef>
              <a:spcAft>
                <a:spcPts val="0"/>
              </a:spcAft>
              <a:buSzPts val="1800"/>
              <a:buNone/>
            </a:pPr>
            <a:r>
              <a:t/>
            </a:r>
            <a:endParaRPr>
              <a:solidFill>
                <a:srgbClr val="000000"/>
              </a:solidFill>
            </a:endParaRPr>
          </a:p>
          <a:p>
            <a:pPr indent="0" lvl="0" marL="0" rtl="0" algn="l">
              <a:lnSpc>
                <a:spcPct val="100000"/>
              </a:lnSpc>
              <a:spcBef>
                <a:spcPts val="600"/>
              </a:spcBef>
              <a:spcAft>
                <a:spcPts val="0"/>
              </a:spcAft>
              <a:buSzPts val="1800"/>
              <a:buNone/>
            </a:pPr>
            <a:r>
              <a:t/>
            </a:r>
            <a:endParaRPr>
              <a:solidFill>
                <a:srgbClr val="000000"/>
              </a:solidFill>
            </a:endParaRPr>
          </a:p>
        </p:txBody>
      </p:sp>
      <p:sp>
        <p:nvSpPr>
          <p:cNvPr id="787" name="Google Shape;787;p68"/>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9"/>
          <p:cNvSpPr txBox="1"/>
          <p:nvPr>
            <p:ph type="ctrTitle"/>
          </p:nvPr>
        </p:nvSpPr>
        <p:spPr>
          <a:xfrm>
            <a:off x="414169" y="1838275"/>
            <a:ext cx="4157700" cy="554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5000"/>
              <a:buNone/>
            </a:pPr>
            <a:r>
              <a:rPr lang="en"/>
              <a:t>Thank You!</a:t>
            </a:r>
            <a:endParaRPr/>
          </a:p>
        </p:txBody>
      </p:sp>
      <p:sp>
        <p:nvSpPr>
          <p:cNvPr id="793" name="Google Shape;793;p69"/>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SzPts val="2000"/>
              <a:buNone/>
            </a:pPr>
            <a:r>
              <a:t/>
            </a:r>
            <a:endParaRPr/>
          </a:p>
        </p:txBody>
      </p:sp>
      <p:sp>
        <p:nvSpPr>
          <p:cNvPr id="794" name="Google Shape;794;p69"/>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SzPts val="16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Unit Testing</a:t>
            </a:r>
            <a:endParaRPr/>
          </a:p>
        </p:txBody>
      </p:sp>
      <p:sp>
        <p:nvSpPr>
          <p:cNvPr id="319" name="Google Shape;319;p8"/>
          <p:cNvSpPr txBox="1"/>
          <p:nvPr>
            <p:ph idx="1" type="body"/>
          </p:nvPr>
        </p:nvSpPr>
        <p:spPr>
          <a:xfrm>
            <a:off x="375450" y="788900"/>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b="1" lang="en"/>
              <a:t>Unit Tests </a:t>
            </a:r>
            <a:r>
              <a:rPr lang="en"/>
              <a:t>in Java are commonly implemented using JUnit.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JUnit is a Java test framework and an open source project hosted at Github. JUnit 5 (also known as Jupiter) is the latest major release of JUnit.</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Clr>
                <a:schemeClr val="dk1"/>
              </a:buClr>
              <a:buSzPts val="1100"/>
              <a:buFont typeface="Arial"/>
              <a:buNone/>
            </a:pPr>
            <a:r>
              <a:rPr lang="en"/>
              <a:t>A JUnit test is a method contained in a class which is only used for testing. This is called a Test class. To define that a certain method is a test method, annotate it with the </a:t>
            </a:r>
            <a:r>
              <a:rPr i="1" lang="en">
                <a:solidFill>
                  <a:schemeClr val="accent3"/>
                </a:solidFill>
              </a:rPr>
              <a:t>@</a:t>
            </a:r>
            <a:r>
              <a:rPr i="1" lang="en">
                <a:solidFill>
                  <a:schemeClr val="accent3"/>
                </a:solidFill>
              </a:rPr>
              <a:t>T</a:t>
            </a:r>
            <a:r>
              <a:rPr i="1" lang="en">
                <a:solidFill>
                  <a:schemeClr val="accent3"/>
                </a:solidFill>
              </a:rPr>
              <a:t>est</a:t>
            </a:r>
            <a:r>
              <a:rPr lang="en"/>
              <a:t> annotation.</a:t>
            </a:r>
            <a:endParaRPr/>
          </a:p>
          <a:p>
            <a:pPr indent="0" lvl="0" marL="0" rtl="0" algn="l">
              <a:lnSpc>
                <a:spcPct val="100000"/>
              </a:lnSpc>
              <a:spcBef>
                <a:spcPts val="600"/>
              </a:spcBef>
              <a:spcAft>
                <a:spcPts val="0"/>
              </a:spcAft>
              <a:buClr>
                <a:schemeClr val="dk1"/>
              </a:buClr>
              <a:buSzPts val="1100"/>
              <a:buFont typeface="Arial"/>
              <a:buNone/>
            </a:pPr>
            <a:r>
              <a:t/>
            </a:r>
            <a:endParaRPr/>
          </a:p>
          <a:p>
            <a:pPr indent="0" lvl="0" marL="0" rtl="0" algn="l">
              <a:lnSpc>
                <a:spcPct val="100000"/>
              </a:lnSpc>
              <a:spcBef>
                <a:spcPts val="600"/>
              </a:spcBef>
              <a:spcAft>
                <a:spcPts val="0"/>
              </a:spcAft>
              <a:buClr>
                <a:schemeClr val="dk1"/>
              </a:buClr>
              <a:buSzPts val="1100"/>
              <a:buFont typeface="Arial"/>
              <a:buNone/>
            </a:pPr>
            <a:r>
              <a:rPr lang="en"/>
              <a:t>This method executes the code under test. You use an assert method, provided by JUnit or another assert framework, to check an expected result versus the actual result. These calls are typically called asserts or assert statements.</a:t>
            </a:r>
            <a:endParaRPr/>
          </a:p>
          <a:p>
            <a:pPr indent="0" lvl="0" marL="0" rtl="0" algn="l">
              <a:lnSpc>
                <a:spcPct val="100000"/>
              </a:lnSpc>
              <a:spcBef>
                <a:spcPts val="600"/>
              </a:spcBef>
              <a:spcAft>
                <a:spcPts val="0"/>
              </a:spcAft>
              <a:buSzPts val="1200"/>
              <a:buNone/>
            </a:pPr>
            <a:r>
              <a:t/>
            </a:r>
            <a:endParaRPr/>
          </a:p>
        </p:txBody>
      </p:sp>
      <p:sp>
        <p:nvSpPr>
          <p:cNvPr id="320" name="Google Shape;320;p8"/>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Naming conventions</a:t>
            </a:r>
            <a:endParaRPr/>
          </a:p>
        </p:txBody>
      </p:sp>
      <p:sp>
        <p:nvSpPr>
          <p:cNvPr id="326" name="Google Shape;326;p9"/>
          <p:cNvSpPr txBox="1"/>
          <p:nvPr>
            <p:ph idx="1" type="body"/>
          </p:nvPr>
        </p:nvSpPr>
        <p:spPr>
          <a:xfrm>
            <a:off x="375450" y="788900"/>
            <a:ext cx="8393100" cy="375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200"/>
              <a:buNone/>
            </a:pPr>
            <a:r>
              <a:rPr lang="en"/>
              <a:t>There are several potential naming conventions for JUnit tests. A widely-used solution for classes is to use the Test suffix at the end of test classes names.</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As a general rule, a method name for a test should explain what the test does. If that is done correctly, reading the actual implementation can be avoided.</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One possible convention is to use the "should" in the test method name. For example, </a:t>
            </a:r>
            <a:r>
              <a:rPr i="1" lang="en">
                <a:solidFill>
                  <a:schemeClr val="accent2"/>
                </a:solidFill>
              </a:rPr>
              <a:t>ordersShouldBeCreated</a:t>
            </a:r>
            <a:r>
              <a:rPr lang="en"/>
              <a:t> or </a:t>
            </a:r>
            <a:r>
              <a:rPr i="1" lang="en">
                <a:solidFill>
                  <a:schemeClr val="accent2"/>
                </a:solidFill>
              </a:rPr>
              <a:t>menuShouldGetActive</a:t>
            </a:r>
            <a:r>
              <a:rPr lang="en"/>
              <a:t>. This gives a hint what should happen if the test method is executed.</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Another approach is to use </a:t>
            </a:r>
            <a:r>
              <a:rPr i="1" lang="en">
                <a:solidFill>
                  <a:schemeClr val="accent2"/>
                </a:solidFill>
              </a:rPr>
              <a:t>given[ExplainYourInput]When[WhatIsDone]Then[ExpectedResult]</a:t>
            </a:r>
            <a:r>
              <a:rPr lang="en"/>
              <a:t> for the display name of the test method.</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rPr lang="en"/>
              <a:t>With JUnit5 naming the test method is less important, as you can use the </a:t>
            </a:r>
            <a:r>
              <a:rPr i="1" lang="en">
                <a:solidFill>
                  <a:schemeClr val="accent3"/>
                </a:solidFill>
              </a:rPr>
              <a:t>@DisplayName</a:t>
            </a:r>
            <a:r>
              <a:rPr lang="en"/>
              <a:t> annotation to add a description for the test method.</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a:p>
            <a:pPr indent="0" lvl="0" marL="0" rtl="0" algn="l">
              <a:lnSpc>
                <a:spcPct val="100000"/>
              </a:lnSpc>
              <a:spcBef>
                <a:spcPts val="600"/>
              </a:spcBef>
              <a:spcAft>
                <a:spcPts val="0"/>
              </a:spcAft>
              <a:buSzPts val="1200"/>
              <a:buNone/>
            </a:pPr>
            <a:r>
              <a:t/>
            </a:r>
            <a:endParaRPr/>
          </a:p>
        </p:txBody>
      </p:sp>
      <p:sp>
        <p:nvSpPr>
          <p:cNvPr id="327" name="Google Shape;327;p9"/>
          <p:cNvSpPr/>
          <p:nvPr/>
        </p:nvSpPr>
        <p:spPr>
          <a:xfrm>
            <a:off x="375458" y="599041"/>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SV Theme 2021">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